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71" r:id="rId2"/>
    <p:sldId id="315" r:id="rId3"/>
    <p:sldId id="300" r:id="rId4"/>
    <p:sldId id="310" r:id="rId5"/>
    <p:sldId id="320" r:id="rId6"/>
    <p:sldId id="308" r:id="rId7"/>
    <p:sldId id="313" r:id="rId8"/>
    <p:sldId id="314" r:id="rId9"/>
    <p:sldId id="307" r:id="rId10"/>
    <p:sldId id="303" r:id="rId11"/>
    <p:sldId id="306" r:id="rId12"/>
    <p:sldId id="304" r:id="rId13"/>
    <p:sldId id="305" r:id="rId14"/>
    <p:sldId id="309" r:id="rId15"/>
    <p:sldId id="266" r:id="rId16"/>
    <p:sldId id="257" r:id="rId17"/>
    <p:sldId id="297" r:id="rId18"/>
    <p:sldId id="296" r:id="rId19"/>
    <p:sldId id="298" r:id="rId20"/>
    <p:sldId id="299" r:id="rId21"/>
    <p:sldId id="319" r:id="rId22"/>
    <p:sldId id="318" r:id="rId23"/>
    <p:sldId id="289" r:id="rId24"/>
    <p:sldId id="311" r:id="rId25"/>
    <p:sldId id="312" r:id="rId26"/>
    <p:sldId id="317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1"/>
    <a:srgbClr val="DDDDDD"/>
    <a:srgbClr val="99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9F0590-893D-6973-CC87-8585A375D0B0}" v="193" dt="2020-01-25T15:08:05.169"/>
    <p1510:client id="{5C54BA96-F92E-4363-B5FF-9748FE3C63A8}" v="307" dt="2020-01-24T23:00:20.578"/>
    <p1510:client id="{A7C9FEAF-7E50-48BA-8080-35F68403DBF5}" v="2" dt="2020-01-25T15:01:12.854"/>
    <p1510:client id="{A9D7558B-B949-4791-80D6-6EB05A173182}" v="1818" dt="2020-01-25T00:16:36.711"/>
    <p1510:client id="{E95F7F4B-1EFC-F847-D170-D0CF50C3748A}" v="2" dt="2020-01-25T13:14:54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9EA3803-391B-4883-8AA8-5A6065DD98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b-NO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82614BC-B3C8-412F-8A2E-C180028356D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nb-NO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B81865F2-8134-4A46-91B6-B58028EE06C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EBC82143-3027-403B-902C-3515B0429F7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6E97860F-C870-4DCD-939C-E72A773B689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b-NO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773A8DBB-D223-4835-AC35-7BCC42031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1E2476-5057-4409-BC02-607400749390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40E5F7-190F-409C-BF7F-17571D4CF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FFD11-AC42-4C59-904A-30B2A6EAF4EB}" type="slidenum">
              <a:rPr lang="en-US" altLang="nb-NO"/>
              <a:pPr/>
              <a:t>16</a:t>
            </a:fld>
            <a:endParaRPr lang="en-US" altLang="nb-NO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7DD452E8-7FF2-4310-B6EA-E779EC9B22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6B373BD-AAFD-49F4-A374-0A8A86DAE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E30E22-012E-48D3-9699-48A52538A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839DA1-A195-4DC1-8510-527A07D9B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3A86BE-EA5D-43CD-8583-87FB4929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8F7CC1-C739-445A-8201-766CEA75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DB5E39-75CD-47E2-9EEF-F401BBD4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7F4D9-B0A1-42DA-9A67-BFA495A52CF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9596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D2F55D-64A9-4AF5-9EF1-326E555E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AA1191C-2FDA-422C-B79B-BC2ABDF13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FE4F1A-E9F0-44E3-9607-3CFC6133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31C2DDE-FA96-42EA-BD4C-58213399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215CE3-5D71-4574-BE91-5DD59CB4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1708C-2A39-424E-BF2F-331FFC193BF0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7655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F790006-35DA-4AAA-8F7D-2DB741A1A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D1F6395-7530-4D98-B68A-DDDF42564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738ABD-B75D-40A3-9EC7-ECFF54D7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3D2CAB-B221-47CE-B555-C156899A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C99CAD-4790-4CE4-BF9D-50146E5A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82B08-6062-4E3C-B1EF-170EA96FFBB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4905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88BC05-4C23-46F9-98F2-77F75EA01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870F8C-FCF0-4B4B-823B-3E9136831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20D442-F171-4A32-89F6-E29929C7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7DF74B-5DA4-4404-BAEE-1E4123F18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628848-5E55-45A2-9A01-F5C17C45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9AEA0-5752-46DC-8E23-32391453FD7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8914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D7C435-DFAC-477A-A7C8-2CF688DF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0656ADF-25BB-4B72-B1EB-0580F65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C1F660-2A26-4503-B50F-18A9A01C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5A4C70-0CE0-4962-A3B9-D09F1F1B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805E82-6C1B-4DDA-BA9A-3CB038E6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40613-59AF-4478-BD91-1222ECCA881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863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8E0545-32A1-4DD1-B915-BBB8EA524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F70150-5A75-45D7-BB35-992451646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DF20502-48F8-4E33-A093-EEC136C57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AEF2139-5E0B-468A-A7ED-E6BF8ABD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43B7322-8097-45B0-A126-EAA703C6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3A2107-3CA2-4C0C-9ECE-A8E8748C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983CA-E100-459E-A660-060AFE87458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5505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19206D-60D2-4499-8B1E-3A9637B8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14FA0F-1884-4F48-9659-3EDB7F05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606251C-11B8-494A-9D4D-C21890A11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D98BFA2-91DF-4F5D-827E-91371CDDAF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4C4C1E9-673C-473C-B91C-CEA3D3A25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69735EA-A729-4A3D-A65E-7086EF92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90CDE9C-A9FA-4025-8C1E-A9424BA7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ABE4ADC-D071-46E2-8078-6CF65497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303D7-52A7-4F76-AF3E-51E96230A7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7223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2B9147-DC68-4B7C-BBFF-5120F193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AE4DBBC-1134-47DE-A791-77F83FB8A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F5DFF4E-0EA7-4694-8645-0AC9F955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D26F2B8-CED2-45BE-8C43-FF223005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45EBD-FB61-4D9F-8270-40D1B7622E1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129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9CBC948-5C5C-41B8-856E-7A5A4720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9B562D5-29B7-4627-AAEF-531FFCB0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CF145DE-01CC-462B-A995-594492913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46002-C7D6-47A0-B02B-E203B71AF6C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8669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CC29FC-009A-417B-8853-62C2D617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DD60DC-8467-4836-8E78-582248E1D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703F397-A6D6-4BB3-909F-7923AAA5D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E5B411D-85F9-47D8-84D5-5C32EF61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AB63AAB-3496-492F-8FB1-292826EF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3BAB70C-26FD-4DA5-A137-DF87D1C5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B76A4-6BC2-491D-A593-C517A38239D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7073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B5AAD-77C6-4548-A3B3-746E775E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2413A28-E8DE-4C5C-AFFD-7AB11F024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744C087-5C8A-4010-BA75-C43BBEFFE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C5C0E7B-48AD-4E9D-8887-763A7C7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0D972B-4ACD-44EC-A072-7561F13E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6F1007-A678-45E2-B465-1B6E2C16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F78BF-D7E5-4BD0-BA85-7D34D3F4FFC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18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5D76C7-AC84-4388-BE5F-2F2C6B87C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D3225BE-D9ED-48C6-82D8-1A7453D53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A671ECF-E966-412D-B245-74DDEAA63D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0149455-55DB-4871-832A-938D870200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B444D5-3EFD-4E88-85DD-BBD22D43B2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6ED664-9209-45DD-BB40-88A3999CB49C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7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www.google.no/url?sa=i&amp;url=https://nb-no.facebook.com/Islamsk-R%C3%A5d-Norge-135532573125957/photos&amp;psig=AOvVaw10QvT67s7hzuMWJtispeGJ&amp;ust=1581359120358000&amp;source=images&amp;cd=vfe&amp;ved=0CAIQjRxqFwoTCPjZkYWMxecCFQAAAAAdAAAAABA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slamskoleno-my.sharepoint.com/:v:/g/personal/imran_m_islam-skole_no/EaCZq0CNs1VHl9sQ3-GgaaoBL4IYZTt02au97lay5KJ5Gg?e=C4D9q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islamskoleno-my.sharepoint.com/:v:/g/personal/imran_m_islam-skole_no/Eb4yxfMe5hBEuEokP1qWuSUBK4ApQtw0Dn_kvGrDY0U4Lg?e=3XREqU" TargetMode="Externa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hyperlink" Target="https://www.e-cfr.org/statement-re-commencement-ramadan-shauwal-1439hj-2018/" TargetMode="External"/><Relationship Id="rId7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hyperlink" Target="https://moonsighting.com/visibility.html" TargetMode="External"/><Relationship Id="rId4" Type="http://schemas.openxmlformats.org/officeDocument/2006/relationships/hyperlink" Target="http://takvim.diyanet.gov.tr/tr-T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FC5FEC-0038-4AD1-813E-2EE1226AE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2289" y="4673467"/>
            <a:ext cx="2474309" cy="1303020"/>
          </a:xfrm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nb-NO" sz="2900" err="1"/>
              <a:t>Hijrikalender</a:t>
            </a:r>
            <a:r>
              <a:rPr lang="nb-NO" sz="2900"/>
              <a:t/>
            </a:r>
            <a:br>
              <a:rPr lang="nb-NO" sz="2900"/>
            </a:br>
            <a:r>
              <a:rPr lang="nb-NO" sz="2900"/>
              <a:t>avtalen i </a:t>
            </a:r>
            <a:br>
              <a:rPr lang="nb-NO" sz="2900"/>
            </a:br>
            <a:r>
              <a:rPr lang="nb-NO" sz="2900"/>
              <a:t>Norge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9948821-51D8-4CA8-8A85-9A98EFDF1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603" y="5008002"/>
            <a:ext cx="4917197" cy="1303020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nb-NO"/>
              <a:t>Første periode: 80 tallet til 90 tallet</a:t>
            </a:r>
          </a:p>
          <a:p>
            <a:pPr algn="l"/>
            <a:r>
              <a:rPr lang="nb-NO"/>
              <a:t>Andre periode: nov. 2000 til 2019 </a:t>
            </a:r>
          </a:p>
          <a:p>
            <a:pPr algn="l"/>
            <a:r>
              <a:rPr lang="nb-NO"/>
              <a:t>Tredje periode: 2020 ....... </a:t>
            </a:r>
            <a:endParaRPr lang="nb-NO">
              <a:cs typeface="Times New Roman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1322610"/>
            <a:ext cx="1682850" cy="168284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1" y="2707204"/>
            <a:ext cx="721796" cy="721796"/>
          </a:xfrm>
          <a:prstGeom prst="ellipse">
            <a:avLst/>
          </a:prstGeom>
          <a:solidFill>
            <a:srgbClr val="243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2" y="2603242"/>
            <a:ext cx="220271" cy="220271"/>
          </a:xfrm>
          <a:prstGeom prst="ellipse">
            <a:avLst/>
          </a:prstGeom>
          <a:solidFill>
            <a:srgbClr val="FFC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79416E95-99F0-46F4-BA1D-12612A0CE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5" b="-1"/>
          <a:stretch/>
        </p:blipFill>
        <p:spPr bwMode="auto">
          <a:xfrm>
            <a:off x="4183543" y="10"/>
            <a:ext cx="4960458" cy="3532641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1659" y="4673467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8325E2BB-F984-4F2C-A10D-67D19616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682" y="5256487"/>
            <a:ext cx="1438180" cy="14400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9AB1A2E-D9FF-4C13-903C-77970E69D4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7" y="0"/>
            <a:ext cx="4468725" cy="46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00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7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4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5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8" y="0"/>
            <a:ext cx="34238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14B38DC-FF0A-4810-BB78-4F0B44D8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13" y="1152144"/>
            <a:ext cx="284607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Sharia </a:t>
            </a:r>
            <a:r>
              <a:rPr lang="en-US" sz="49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bakgrunn</a:t>
            </a:r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Kort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oppsummert</a:t>
            </a:r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lassholder for innhold 42">
            <a:extLst>
              <a:ext uri="{FF2B5EF4-FFF2-40B4-BE49-F238E27FC236}">
                <a16:creationId xmlns:a16="http://schemas.microsoft.com/office/drawing/2014/main" id="{C0B86399-A9BB-48B0-953A-F0D67D39C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161" y="382384"/>
            <a:ext cx="4173518" cy="6118169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26225405-7D9F-4D02-A4B8-2B96C60E25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000" y="4495714"/>
            <a:ext cx="1999661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4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8" y="0"/>
            <a:ext cx="34238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D9938B6-69C4-47FE-BC5F-FDE529D32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889" y="-14752"/>
            <a:ext cx="4892918" cy="6827123"/>
          </a:xfrm>
          <a:prstGeom prst="rect">
            <a:avLst/>
          </a:prstGeom>
        </p:spPr>
      </p:pic>
      <p:sp>
        <p:nvSpPr>
          <p:cNvPr id="43" name="Tittel 1">
            <a:extLst>
              <a:ext uri="{FF2B5EF4-FFF2-40B4-BE49-F238E27FC236}">
                <a16:creationId xmlns:a16="http://schemas.microsoft.com/office/drawing/2014/main" id="{110EC63C-8945-4BE0-BE39-FBF24EA82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13" y="1152144"/>
            <a:ext cx="284607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Sharia </a:t>
            </a:r>
            <a:r>
              <a:rPr lang="en-US" sz="49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bakgrunn</a:t>
            </a:r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Kort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oppsummert</a:t>
            </a:r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4" name="Bilde 43">
            <a:extLst>
              <a:ext uri="{FF2B5EF4-FFF2-40B4-BE49-F238E27FC236}">
                <a16:creationId xmlns:a16="http://schemas.microsoft.com/office/drawing/2014/main" id="{F6AAEE03-7975-41FD-B113-F7BDB6DBF6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000" y="4495714"/>
            <a:ext cx="1999661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5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8" y="0"/>
            <a:ext cx="34238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B522C97-238F-4897-9714-0FC55BAE2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416" y="382384"/>
            <a:ext cx="4369009" cy="6118169"/>
          </a:xfrm>
          <a:prstGeom prst="rect">
            <a:avLst/>
          </a:prstGeom>
        </p:spPr>
      </p:pic>
      <p:sp>
        <p:nvSpPr>
          <p:cNvPr id="50" name="Tittel 1">
            <a:extLst>
              <a:ext uri="{FF2B5EF4-FFF2-40B4-BE49-F238E27FC236}">
                <a16:creationId xmlns:a16="http://schemas.microsoft.com/office/drawing/2014/main" id="{A259A668-1882-4B80-879C-87B81E54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13" y="1152144"/>
            <a:ext cx="284607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Sharia </a:t>
            </a:r>
            <a:r>
              <a:rPr lang="en-US" sz="49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bakgrunn</a:t>
            </a:r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Kort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oppsummert</a:t>
            </a:r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" name="Bilde 50">
            <a:extLst>
              <a:ext uri="{FF2B5EF4-FFF2-40B4-BE49-F238E27FC236}">
                <a16:creationId xmlns:a16="http://schemas.microsoft.com/office/drawing/2014/main" id="{9A76D32B-FAB0-45CE-8449-2031B3C69E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000" y="4495714"/>
            <a:ext cx="1999661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3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8" y="0"/>
            <a:ext cx="34238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4EF67B08-A668-442D-B94C-4C923FCB0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553" y="663065"/>
            <a:ext cx="4644735" cy="5556806"/>
          </a:xfrm>
          <a:prstGeom prst="rect">
            <a:avLst/>
          </a:prstGeom>
        </p:spPr>
      </p:pic>
      <p:sp>
        <p:nvSpPr>
          <p:cNvPr id="50" name="Tittel 1">
            <a:extLst>
              <a:ext uri="{FF2B5EF4-FFF2-40B4-BE49-F238E27FC236}">
                <a16:creationId xmlns:a16="http://schemas.microsoft.com/office/drawing/2014/main" id="{260B7C2E-1FA8-4CD7-9F63-0DA9930CF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13" y="1152144"/>
            <a:ext cx="284607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Sharia </a:t>
            </a:r>
            <a:r>
              <a:rPr lang="en-US" sz="49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bakgrunn</a:t>
            </a:r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Kort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oppsummert</a:t>
            </a:r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" name="Bilde 50">
            <a:extLst>
              <a:ext uri="{FF2B5EF4-FFF2-40B4-BE49-F238E27FC236}">
                <a16:creationId xmlns:a16="http://schemas.microsoft.com/office/drawing/2014/main" id="{F9E99E06-8B3D-4F57-98B4-01921384695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000" y="4495714"/>
            <a:ext cx="1999661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73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0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22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531861" y="1604747"/>
            <a:ext cx="4864676" cy="3648507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24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811185" y="1604747"/>
            <a:ext cx="4864676" cy="3648507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Isosceles Triangle 26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091765" y="1"/>
            <a:ext cx="4960470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28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6964" y="3571620"/>
            <a:ext cx="496047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30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77311" y="1407983"/>
            <a:ext cx="5389379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32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583930" y="5407279"/>
            <a:ext cx="955808" cy="71685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34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6283" y="882212"/>
            <a:ext cx="6791435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5EA8533-4BD5-4599-99ED-3E0B653E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226" y="1655370"/>
            <a:ext cx="5117752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kern="120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Gjennomgang</a:t>
            </a:r>
            <a:r>
              <a:rPr lang="en-US" sz="4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4800" kern="120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hijrikalenderavtalen</a:t>
            </a:r>
            <a:endParaRPr lang="en-US" sz="48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Rectangle 36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6974" y="575331"/>
            <a:ext cx="1321281" cy="99096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8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35233" y="1596115"/>
            <a:ext cx="700047" cy="52503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6120D52-189F-48B7-8942-A0FC8D7887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80564">
            <a:off x="3633466" y="3404800"/>
            <a:ext cx="2663886" cy="27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1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FE0AB1C-A87B-415B-B88B-8823B7504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Autofit/>
          </a:bodyPr>
          <a:lstStyle/>
          <a:p>
            <a:r>
              <a:rPr lang="nb-NO" sz="2800">
                <a:solidFill>
                  <a:srgbClr val="FFFF00"/>
                </a:solidFill>
              </a:rPr>
              <a:t>Koranen stadfester klart og tydelig eksistens av solens og månens baner, og referanse til deres bevegelse i rommet med deres egen fart.</a:t>
            </a:r>
            <a:endParaRPr lang="nb-NO" sz="2800">
              <a:solidFill>
                <a:srgbClr val="FFFF00"/>
              </a:solidFill>
              <a:cs typeface="Times New Roman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2613CA-94C3-4C30-A7B9-2E6D14D3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9" y="595086"/>
            <a:ext cx="4549141" cy="5950857"/>
          </a:xfrm>
        </p:spPr>
        <p:txBody>
          <a:bodyPr anchor="ctr">
            <a:noAutofit/>
          </a:bodyPr>
          <a:lstStyle/>
          <a:p>
            <a:r>
              <a:rPr lang="nb-NO" sz="1800"/>
              <a:t>Med dagens vitenskap og teknologi er det mulig å beregne tider for rotasjonen av planetene i forhold til hverandre. </a:t>
            </a:r>
          </a:p>
          <a:p>
            <a:r>
              <a:rPr lang="nb-NO" sz="1800"/>
              <a:t>Tiden for månens konjunksjon tid, dvs. nymåne, «</a:t>
            </a:r>
            <a:r>
              <a:rPr lang="nb-NO" sz="1800" err="1"/>
              <a:t>new</a:t>
            </a:r>
            <a:r>
              <a:rPr lang="nb-NO" sz="1800"/>
              <a:t> </a:t>
            </a:r>
            <a:r>
              <a:rPr lang="nb-NO" sz="1800" err="1"/>
              <a:t>moon</a:t>
            </a:r>
            <a:r>
              <a:rPr lang="nb-NO" sz="1800"/>
              <a:t>» på engelsk og «</a:t>
            </a:r>
            <a:r>
              <a:rPr lang="nb-NO" sz="1800" err="1"/>
              <a:t>Mahaq</a:t>
            </a:r>
            <a:r>
              <a:rPr lang="nb-NO" sz="1800"/>
              <a:t>» på arabisk, kan beregnes eksakt.</a:t>
            </a:r>
          </a:p>
          <a:p>
            <a:r>
              <a:rPr lang="nb-NO" sz="1800"/>
              <a:t>Det er tidspunkt når sol-måne-jord er på en rett imaginær linje og ofte observert som fenomenet solformørkelse. </a:t>
            </a:r>
          </a:p>
          <a:p>
            <a:r>
              <a:rPr lang="nb-NO" sz="1800"/>
              <a:t>På det tidspunktet er det ingen lysrefleksjon fra månen til jorda, derfor er det umulig å observere hilal ved nymåne tid.</a:t>
            </a:r>
          </a:p>
          <a:p>
            <a:r>
              <a:rPr lang="nb-NO" sz="1800"/>
              <a:t>Historisk er den yngste måne observert ca. 14 timer etter konjunksjonstid, det vil si minimum 7 graders vinkel, siden månen beveger seg vekk fra sola med 1 grad på 2 timer. </a:t>
            </a:r>
          </a:p>
          <a:p>
            <a:r>
              <a:rPr lang="nb-NO" sz="1800"/>
              <a:t>I nordlige posisjoner på kloden, inkludert Norge, er det ikke mulig å observere månen lokalt før 24 til 40 timer etter konjunksjonstid. </a:t>
            </a:r>
          </a:p>
          <a:p>
            <a:pPr marL="0" indent="0">
              <a:buNone/>
            </a:pPr>
            <a:endParaRPr lang="nb-NO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0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73A3B61-02AB-447C-A392-D50CBE844C8B}"/>
              </a:ext>
            </a:extLst>
          </p:cNvPr>
          <p:cNvSpPr/>
          <p:nvPr/>
        </p:nvSpPr>
        <p:spPr bwMode="auto">
          <a:xfrm>
            <a:off x="-69155" y="1345584"/>
            <a:ext cx="9303657" cy="51734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3075" name="Group 3">
            <a:extLst>
              <a:ext uri="{FF2B5EF4-FFF2-40B4-BE49-F238E27FC236}">
                <a16:creationId xmlns:a16="http://schemas.microsoft.com/office/drawing/2014/main" id="{BDDC55EA-96C4-49CC-AF49-1BF3C9728F70}"/>
              </a:ext>
            </a:extLst>
          </p:cNvPr>
          <p:cNvGrpSpPr>
            <a:grpSpLocks/>
          </p:cNvGrpSpPr>
          <p:nvPr/>
        </p:nvGrpSpPr>
        <p:grpSpPr bwMode="auto">
          <a:xfrm>
            <a:off x="-87084" y="166911"/>
            <a:ext cx="7772400" cy="6291263"/>
            <a:chOff x="0" y="0"/>
            <a:chExt cx="4896" cy="3963"/>
          </a:xfrm>
        </p:grpSpPr>
        <p:sp>
          <p:nvSpPr>
            <p:cNvPr id="3076" name="Oval 4">
              <a:extLst>
                <a:ext uri="{FF2B5EF4-FFF2-40B4-BE49-F238E27FC236}">
                  <a16:creationId xmlns:a16="http://schemas.microsoft.com/office/drawing/2014/main" id="{9C5E6FA8-D0A8-4C87-AEC1-ED203142A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536"/>
              <a:ext cx="480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077" name="Oval 5">
              <a:extLst>
                <a:ext uri="{FF2B5EF4-FFF2-40B4-BE49-F238E27FC236}">
                  <a16:creationId xmlns:a16="http://schemas.microsoft.com/office/drawing/2014/main" id="{F50D4547-948A-4063-B280-DA183D81E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063" cy="39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078" name="Oval 6" descr="Granite">
              <a:extLst>
                <a:ext uri="{FF2B5EF4-FFF2-40B4-BE49-F238E27FC236}">
                  <a16:creationId xmlns:a16="http://schemas.microsoft.com/office/drawing/2014/main" id="{08A77E72-F5E1-473C-926F-49444F25F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92"/>
              <a:ext cx="288" cy="2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079" name="Oval 7">
              <a:extLst>
                <a:ext uri="{FF2B5EF4-FFF2-40B4-BE49-F238E27FC236}">
                  <a16:creationId xmlns:a16="http://schemas.microsoft.com/office/drawing/2014/main" id="{9248D30B-A1AD-4743-BE13-5E1560026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728"/>
              <a:ext cx="2112" cy="20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080" name="Line 8">
              <a:extLst>
                <a:ext uri="{FF2B5EF4-FFF2-40B4-BE49-F238E27FC236}">
                  <a16:creationId xmlns:a16="http://schemas.microsoft.com/office/drawing/2014/main" id="{7A526CA5-A7DE-4C97-BE6D-34DCBF945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776"/>
              <a:ext cx="211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</p:grpSp>
      <p:sp>
        <p:nvSpPr>
          <p:cNvPr id="3081" name="Line 9">
            <a:extLst>
              <a:ext uri="{FF2B5EF4-FFF2-40B4-BE49-F238E27FC236}">
                <a16:creationId xmlns:a16="http://schemas.microsoft.com/office/drawing/2014/main" id="{4E49FC7B-8818-42A7-8217-6771C961F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516" y="4357911"/>
            <a:ext cx="1752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082" name="Line 10">
            <a:extLst>
              <a:ext uri="{FF2B5EF4-FFF2-40B4-BE49-F238E27FC236}">
                <a16:creationId xmlns:a16="http://schemas.microsoft.com/office/drawing/2014/main" id="{032C5277-12BF-4B1F-82F4-DC85686D78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316" y="2986311"/>
            <a:ext cx="1600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074" name="Oval 2">
            <a:extLst>
              <a:ext uri="{FF2B5EF4-FFF2-40B4-BE49-F238E27FC236}">
                <a16:creationId xmlns:a16="http://schemas.microsoft.com/office/drawing/2014/main" id="{A22FEB53-2F5A-420F-AF4F-2E69F373C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116" y="4216624"/>
            <a:ext cx="304800" cy="2936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084" name="Oval 12">
            <a:extLst>
              <a:ext uri="{FF2B5EF4-FFF2-40B4-BE49-F238E27FC236}">
                <a16:creationId xmlns:a16="http://schemas.microsoft.com/office/drawing/2014/main" id="{78458464-1256-4AF2-8F84-CB94188F9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1066" y="4235674"/>
            <a:ext cx="304800" cy="2936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E563CF36-A7FB-4F82-9FF0-BD93B0624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91" y="4349974"/>
            <a:ext cx="12105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1400" err="1"/>
              <a:t>Hilal</a:t>
            </a:r>
            <a:r>
              <a:rPr lang="en-US" altLang="nb-NO" sz="1400"/>
              <a:t> </a:t>
            </a:r>
          </a:p>
          <a:p>
            <a:r>
              <a:rPr lang="en-US" altLang="nb-NO" sz="1400"/>
              <a:t>(</a:t>
            </a:r>
            <a:r>
              <a:rPr lang="en-US" altLang="nb-NO" sz="1400" err="1"/>
              <a:t>Etter</a:t>
            </a:r>
            <a:r>
              <a:rPr lang="en-US" altLang="nb-NO" sz="1400"/>
              <a:t> sol </a:t>
            </a:r>
            <a:r>
              <a:rPr lang="en-US" altLang="nb-NO" sz="1400" err="1"/>
              <a:t>ned</a:t>
            </a:r>
            <a:r>
              <a:rPr lang="en-US" altLang="nb-NO" sz="1400"/>
              <a:t>)</a:t>
            </a:r>
          </a:p>
          <a:p>
            <a:r>
              <a:rPr lang="en-US" altLang="nb-NO" sz="1000"/>
              <a:t>7-20 grader</a:t>
            </a:r>
          </a:p>
          <a:p>
            <a:r>
              <a:rPr lang="en-US" altLang="nb-NO" sz="1000"/>
              <a:t>14-40 timer</a:t>
            </a:r>
            <a:endParaRPr lang="en-US" altLang="nb-NO" sz="1400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C8E60427-E58B-4AED-A777-5DB9D1192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714" y="3596137"/>
            <a:ext cx="175240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1600" err="1"/>
              <a:t>Konjunksjonstid</a:t>
            </a:r>
            <a:endParaRPr lang="en-US" altLang="nb-NO" sz="1600"/>
          </a:p>
          <a:p>
            <a:r>
              <a:rPr lang="en-US" altLang="nb-NO" sz="1100" err="1"/>
              <a:t>Nymåne</a:t>
            </a:r>
            <a:r>
              <a:rPr lang="en-US" altLang="nb-NO" sz="1100"/>
              <a:t> (1-3 </a:t>
            </a:r>
            <a:r>
              <a:rPr lang="en-US" altLang="nb-NO" sz="1100" err="1"/>
              <a:t>dager</a:t>
            </a:r>
            <a:r>
              <a:rPr lang="en-US" altLang="nb-NO" sz="1100"/>
              <a:t>) </a:t>
            </a:r>
            <a:r>
              <a:rPr lang="en-US" altLang="nb-NO" sz="1100" err="1"/>
              <a:t>Mahaq</a:t>
            </a:r>
            <a:endParaRPr lang="en-US" altLang="nb-NO" sz="1100"/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69004E1E-3E93-47AA-9585-E0F0F36A0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516" y="3672111"/>
            <a:ext cx="304800" cy="2936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AC8C2597-EFDC-44AA-8633-980268209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766" y="5905724"/>
            <a:ext cx="304800" cy="2936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25" name="AutoShape 19">
            <a:extLst>
              <a:ext uri="{FF2B5EF4-FFF2-40B4-BE49-F238E27FC236}">
                <a16:creationId xmlns:a16="http://schemas.microsoft.com/office/drawing/2014/main" id="{D965488F-EF58-4845-842F-EB918EBCD83C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515998" y="5966842"/>
            <a:ext cx="158750" cy="300037"/>
          </a:xfrm>
          <a:prstGeom prst="flowChartDelay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7A5802D1-8E85-419A-BDFE-50DEA966F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951" y="5826249"/>
            <a:ext cx="137736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nb-NO" sz="1400"/>
              <a:t>Qamar</a:t>
            </a:r>
          </a:p>
          <a:p>
            <a:pPr algn="r"/>
            <a:endParaRPr lang="en-US" altLang="nb-NO" sz="700"/>
          </a:p>
          <a:p>
            <a:pPr algn="r"/>
            <a:r>
              <a:rPr lang="en-US" altLang="nb-NO" sz="1400" err="1"/>
              <a:t>Halvmåne</a:t>
            </a:r>
            <a:r>
              <a:rPr lang="en-US" altLang="nb-NO" sz="1400"/>
              <a:t> </a:t>
            </a:r>
            <a:r>
              <a:rPr lang="en-US" altLang="nb-NO" sz="1400" err="1"/>
              <a:t>første</a:t>
            </a:r>
            <a:endParaRPr lang="en-US" altLang="nb-NO" sz="1400"/>
          </a:p>
        </p:txBody>
      </p:sp>
      <p:sp>
        <p:nvSpPr>
          <p:cNvPr id="28" name="Oval 8">
            <a:extLst>
              <a:ext uri="{FF2B5EF4-FFF2-40B4-BE49-F238E27FC236}">
                <a16:creationId xmlns:a16="http://schemas.microsoft.com/office/drawing/2014/main" id="{DDF4C26F-A234-4989-93FE-05509EB76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516" y="4978624"/>
            <a:ext cx="304800" cy="2936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7C611AE1-BE5A-48FE-A709-86CD8128B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562" y="4650089"/>
            <a:ext cx="862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1400" err="1"/>
              <a:t>Fullmåne</a:t>
            </a:r>
            <a:endParaRPr lang="en-US" altLang="nb-NO" sz="1400"/>
          </a:p>
          <a:p>
            <a:r>
              <a:rPr lang="en-US" altLang="nb-NO" sz="1400" err="1"/>
              <a:t>Badr</a:t>
            </a:r>
            <a:endParaRPr lang="en-US" altLang="nb-NO" sz="1400"/>
          </a:p>
        </p:txBody>
      </p:sp>
      <p:sp>
        <p:nvSpPr>
          <p:cNvPr id="31" name="Oval 8">
            <a:extLst>
              <a:ext uri="{FF2B5EF4-FFF2-40B4-BE49-F238E27FC236}">
                <a16:creationId xmlns:a16="http://schemas.microsoft.com/office/drawing/2014/main" id="{8FBFCD9A-0590-49F5-B75C-8403DC9CA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716" y="2883124"/>
            <a:ext cx="304800" cy="2936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2" name="AutoShape 9">
            <a:extLst>
              <a:ext uri="{FF2B5EF4-FFF2-40B4-BE49-F238E27FC236}">
                <a16:creationId xmlns:a16="http://schemas.microsoft.com/office/drawing/2014/main" id="{F88D9A45-6E14-4944-B2F8-4FFDF4A7B06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17710" y="2822005"/>
            <a:ext cx="152400" cy="296862"/>
          </a:xfrm>
          <a:prstGeom prst="flowChartDelay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45075BFD-1ACB-438F-A5FC-510169BDD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8" y="2631115"/>
            <a:ext cx="1407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nb-NO" sz="1400" err="1"/>
              <a:t>Halvmåne</a:t>
            </a:r>
            <a:r>
              <a:rPr lang="en-US" altLang="nb-NO" sz="1400"/>
              <a:t> (</a:t>
            </a:r>
            <a:r>
              <a:rPr lang="en-US" altLang="nb-NO" sz="1400" err="1"/>
              <a:t>siste</a:t>
            </a:r>
            <a:r>
              <a:rPr lang="en-US" altLang="nb-NO" sz="1400"/>
              <a:t>)</a:t>
            </a:r>
          </a:p>
          <a:p>
            <a:pPr algn="r"/>
            <a:r>
              <a:rPr lang="en-US" altLang="nb-NO" sz="1400"/>
              <a:t>Qamar</a:t>
            </a:r>
          </a:p>
        </p:txBody>
      </p:sp>
      <p:sp>
        <p:nvSpPr>
          <p:cNvPr id="35" name="Oval 9">
            <a:extLst>
              <a:ext uri="{FF2B5EF4-FFF2-40B4-BE49-F238E27FC236}">
                <a16:creationId xmlns:a16="http://schemas.microsoft.com/office/drawing/2014/main" id="{5AA83DF4-3EA9-4504-9719-33D67AB6D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641" y="3099024"/>
            <a:ext cx="304800" cy="2936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CD1B23E8-0623-4AAC-8B43-9A22E8A4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735" y="2829022"/>
            <a:ext cx="13019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1400" err="1"/>
              <a:t>Omvendt</a:t>
            </a:r>
            <a:r>
              <a:rPr lang="en-US" altLang="nb-NO" sz="1400"/>
              <a:t> </a:t>
            </a:r>
            <a:r>
              <a:rPr lang="en-US" altLang="nb-NO" sz="1400" err="1"/>
              <a:t>Hilal</a:t>
            </a:r>
            <a:r>
              <a:rPr lang="en-US" altLang="nb-NO" sz="1400"/>
              <a:t> </a:t>
            </a:r>
          </a:p>
          <a:p>
            <a:r>
              <a:rPr lang="en-US" altLang="nb-NO" sz="1400"/>
              <a:t>(</a:t>
            </a:r>
            <a:r>
              <a:rPr lang="en-US" altLang="nb-NO" sz="1400" err="1"/>
              <a:t>Før</a:t>
            </a:r>
            <a:r>
              <a:rPr lang="en-US" altLang="nb-NO" sz="1400"/>
              <a:t> sol </a:t>
            </a:r>
            <a:r>
              <a:rPr lang="en-US" altLang="nb-NO" sz="1400" err="1"/>
              <a:t>opp</a:t>
            </a:r>
            <a:r>
              <a:rPr lang="en-US" altLang="nb-NO" sz="1400"/>
              <a:t>)</a:t>
            </a:r>
          </a:p>
        </p:txBody>
      </p:sp>
      <p:sp>
        <p:nvSpPr>
          <p:cNvPr id="2" name="Høyre klammeparentes 1">
            <a:extLst>
              <a:ext uri="{FF2B5EF4-FFF2-40B4-BE49-F238E27FC236}">
                <a16:creationId xmlns:a16="http://schemas.microsoft.com/office/drawing/2014/main" id="{725B0B9B-6FB7-441A-96BB-8C75A2F02325}"/>
              </a:ext>
            </a:extLst>
          </p:cNvPr>
          <p:cNvSpPr/>
          <p:nvPr/>
        </p:nvSpPr>
        <p:spPr bwMode="auto">
          <a:xfrm rot="1822497">
            <a:off x="3479508" y="3441401"/>
            <a:ext cx="337469" cy="246529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9" name="Text Box 13">
            <a:extLst>
              <a:ext uri="{FF2B5EF4-FFF2-40B4-BE49-F238E27FC236}">
                <a16:creationId xmlns:a16="http://schemas.microsoft.com/office/drawing/2014/main" id="{73152226-1FA9-4B7C-B2FD-4DD992066196}"/>
              </a:ext>
            </a:extLst>
          </p:cNvPr>
          <p:cNvSpPr txBox="1">
            <a:spLocks noChangeArrowheads="1"/>
          </p:cNvSpPr>
          <p:nvPr/>
        </p:nvSpPr>
        <p:spPr bwMode="auto">
          <a:xfrm rot="1961211">
            <a:off x="3717851" y="3663190"/>
            <a:ext cx="55496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b-NO" sz="1000"/>
              <a:t>7° -20°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19C394C-E11B-403E-A78B-632E80505D1D}"/>
              </a:ext>
            </a:extLst>
          </p:cNvPr>
          <p:cNvSpPr/>
          <p:nvPr/>
        </p:nvSpPr>
        <p:spPr>
          <a:xfrm>
            <a:off x="3093257" y="1207580"/>
            <a:ext cx="3088875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ar-SY" sz="1600">
                <a:solidFill>
                  <a:srgbClr val="C00000"/>
                </a:solidFill>
                <a:latin typeface="Times New Roman"/>
                <a:cs typeface="Majidi5"/>
              </a:rPr>
              <a:t>هُوَ الَّذِي جَعَلَ الشَّمْسَ ضِيَاءً وَالْقَمَرَ نُورًا وَقَدَّرَهُ مَنَازِلَ لِتَعْلَمُوا عَدَدَ السِّنِينَ وَالْحِسَابَ ۚ</a:t>
            </a:r>
            <a:endParaRPr lang="nb-NO" sz="1600">
              <a:solidFill>
                <a:srgbClr val="C00000"/>
              </a:solidFill>
              <a:latin typeface="Times New Roman"/>
              <a:cs typeface="Majidi5"/>
            </a:endParaRPr>
          </a:p>
          <a:p>
            <a:pPr algn="ctr"/>
            <a:r>
              <a:rPr lang="nb-NO" sz="1200">
                <a:cs typeface="Majidi5" pitchFamily="2" charset="-78"/>
              </a:rPr>
              <a:t>(Koranen 10:5) </a:t>
            </a:r>
            <a:r>
              <a:rPr lang="en-US" sz="1200">
                <a:cs typeface="Majidi5" pitchFamily="2" charset="-78"/>
              </a:rPr>
              <a:t>It is He who made the sun a shining light and the moon a derived light and determined for it phases - that you may know the number of years and account [of time].</a:t>
            </a:r>
            <a:endParaRPr lang="nb-NO" sz="1200">
              <a:cs typeface="Majidi5" pitchFamily="2" charset="-78"/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96B0567B-29D4-4DAB-800D-8C573873EE0A}"/>
              </a:ext>
            </a:extLst>
          </p:cNvPr>
          <p:cNvSpPr/>
          <p:nvPr/>
        </p:nvSpPr>
        <p:spPr>
          <a:xfrm>
            <a:off x="396726" y="4042273"/>
            <a:ext cx="2271341" cy="11387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ar-SY" sz="1600">
                <a:solidFill>
                  <a:srgbClr val="C00000"/>
                </a:solidFill>
                <a:latin typeface="Times New Roman"/>
                <a:cs typeface="Majidi5"/>
              </a:rPr>
              <a:t>وَسَخَّرَ لَكُمُ الشَّمْسَ وَالْقَمَرَ دَائِبَيْنِ ۖ</a:t>
            </a:r>
            <a:endParaRPr lang="nb-NO" sz="1600">
              <a:solidFill>
                <a:srgbClr val="C00000"/>
              </a:solidFill>
              <a:latin typeface="Times New Roman"/>
              <a:cs typeface="Majidi5"/>
            </a:endParaRPr>
          </a:p>
          <a:p>
            <a:pPr algn="ctr"/>
            <a:r>
              <a:rPr lang="nb-NO" sz="1200">
                <a:cs typeface="Majidi5" pitchFamily="2" charset="-78"/>
              </a:rPr>
              <a:t>(Koranen 14:33) </a:t>
            </a:r>
            <a:r>
              <a:rPr lang="en-US" sz="1200">
                <a:cs typeface="Majidi5" pitchFamily="2" charset="-78"/>
              </a:rPr>
              <a:t>And He subjected for you the sun and the moon, continuous [in orbit],</a:t>
            </a:r>
            <a:endParaRPr lang="nb-NO" sz="1200">
              <a:cs typeface="Majidi5" pitchFamily="2" charset="-78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057855D9-88B3-4B51-B1F7-87F7B03F8A21}"/>
              </a:ext>
            </a:extLst>
          </p:cNvPr>
          <p:cNvSpPr/>
          <p:nvPr/>
        </p:nvSpPr>
        <p:spPr>
          <a:xfrm>
            <a:off x="790601" y="350958"/>
            <a:ext cx="475528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ar-SY" sz="1600" b="1">
                <a:solidFill>
                  <a:srgbClr val="C00000"/>
                </a:solidFill>
                <a:latin typeface="Times New Roman"/>
                <a:cs typeface="Majidi5"/>
              </a:rPr>
              <a:t>وَهُوَ الَّذِي خَلَقَ اللَّيْلَ وَالنَّهَارَ وَالشَّمْسَ وَالْقَمَرَ ۖ كُلٌّ فِي فَلَكٍ يَسْبَحُونَ</a:t>
            </a:r>
            <a:endParaRPr lang="nb-NO" sz="1600" b="1">
              <a:solidFill>
                <a:srgbClr val="C00000"/>
              </a:solidFill>
              <a:latin typeface="Times New Roman"/>
              <a:cs typeface="Majidi5"/>
            </a:endParaRPr>
          </a:p>
          <a:p>
            <a:pPr algn="ctr"/>
            <a:r>
              <a:rPr lang="nb-NO" sz="1200">
                <a:cs typeface="Majidi5" pitchFamily="2" charset="-78"/>
              </a:rPr>
              <a:t>(Koranen 21:33) </a:t>
            </a:r>
            <a:r>
              <a:rPr lang="en-US" sz="1200">
                <a:cs typeface="Majidi5" pitchFamily="2" charset="-78"/>
              </a:rPr>
              <a:t>And it is He who created the night and the day and the sun and the moon; all [heavenly bodies] in an orbit are swimming.</a:t>
            </a:r>
            <a:endParaRPr lang="nb-NO" sz="1200">
              <a:cs typeface="Majidi5" pitchFamily="2" charset="-78"/>
            </a:endParaRP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E5C4A42C-1E50-403C-98D7-2BCA8AE11AB8}"/>
              </a:ext>
            </a:extLst>
          </p:cNvPr>
          <p:cNvSpPr/>
          <p:nvPr/>
        </p:nvSpPr>
        <p:spPr>
          <a:xfrm>
            <a:off x="163500" y="1209540"/>
            <a:ext cx="2996951" cy="11387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ar-SY" sz="1600">
                <a:solidFill>
                  <a:srgbClr val="C00000"/>
                </a:solidFill>
                <a:latin typeface="Times New Roman"/>
                <a:cs typeface="Majidi5"/>
              </a:rPr>
              <a:t>فَالِقُ الْإِصْبَاحِ وَجَعَلَ اللَّيْلَ سَكَنًا وَالشَّمْسَ وَالْقَمَرَ حُسْبَانًا</a:t>
            </a:r>
            <a:r>
              <a:rPr lang="ar-SY" sz="1600">
                <a:latin typeface="Times New Roman"/>
                <a:cs typeface="Majidi5"/>
              </a:rPr>
              <a:t> ۚ </a:t>
            </a:r>
            <a:r>
              <a:rPr lang="nb-NO" sz="1600">
                <a:latin typeface="Times New Roman"/>
                <a:cs typeface="Majidi5"/>
              </a:rPr>
              <a:t> </a:t>
            </a:r>
            <a:endParaRPr lang="nb-NO" sz="1200">
              <a:cs typeface="Majidi5" pitchFamily="2" charset="-78"/>
            </a:endParaRPr>
          </a:p>
          <a:p>
            <a:pPr algn="ctr"/>
            <a:r>
              <a:rPr lang="nb-NO" sz="1200">
                <a:latin typeface="Times New Roman"/>
                <a:cs typeface="Majidi5"/>
              </a:rPr>
              <a:t>(Koranen 6:96) </a:t>
            </a:r>
            <a:r>
              <a:rPr lang="en-US" sz="1200">
                <a:latin typeface="Times New Roman"/>
                <a:cs typeface="Majidi5"/>
              </a:rPr>
              <a:t>[He is] the cleaver of daybreak and has made the night for rest and the sun and moon for calculation. </a:t>
            </a:r>
            <a:endParaRPr lang="nb-NO" sz="1200">
              <a:cs typeface="Majidi5" pitchFamily="2" charset="-78"/>
            </a:endParaRP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2B59CA1C-443A-4C0E-849C-73D6FE2EFF85}"/>
              </a:ext>
            </a:extLst>
          </p:cNvPr>
          <p:cNvSpPr/>
          <p:nvPr/>
        </p:nvSpPr>
        <p:spPr>
          <a:xfrm>
            <a:off x="5744671" y="350959"/>
            <a:ext cx="3162832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ar-SY" sz="1400" b="1">
                <a:solidFill>
                  <a:srgbClr val="C00000"/>
                </a:solidFill>
                <a:latin typeface="Times New Roman"/>
                <a:cs typeface="Majidi5"/>
              </a:rPr>
              <a:t>وَالْقَمَرَ قَدَّرْنَاهُ مَنَازِلَ حَتَّىٰ عَادَ كَالْعُرْجُونِ الْقَدِيمِ</a:t>
            </a:r>
            <a:r>
              <a:rPr lang="nb-NO" sz="1400" b="1">
                <a:solidFill>
                  <a:srgbClr val="C00000"/>
                </a:solidFill>
                <a:latin typeface="Times New Roman"/>
                <a:cs typeface="Majidi5"/>
              </a:rPr>
              <a:t> </a:t>
            </a:r>
            <a:endParaRPr lang="nb-NO" sz="1400" b="1">
              <a:solidFill>
                <a:srgbClr val="C00000"/>
              </a:solidFill>
              <a:cs typeface="Majidi5" pitchFamily="2" charset="-78"/>
            </a:endParaRPr>
          </a:p>
          <a:p>
            <a:pPr algn="ctr"/>
            <a:r>
              <a:rPr lang="nb-NO" sz="1200">
                <a:cs typeface="Majidi5" pitchFamily="2" charset="-78"/>
              </a:rPr>
              <a:t>(Koranen 36:39) </a:t>
            </a:r>
            <a:r>
              <a:rPr lang="en-US" sz="1200">
                <a:cs typeface="Majidi5" pitchFamily="2" charset="-78"/>
              </a:rPr>
              <a:t>And the moon - We have determined for it phases, until it returns [appearing] like the old date stalk.</a:t>
            </a:r>
            <a:endParaRPr lang="nb-NO" sz="1200">
              <a:cs typeface="Majidi5" pitchFamily="2" charset="-78"/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FC5EE973-F0A2-4377-9F2B-708F6F269813}"/>
              </a:ext>
            </a:extLst>
          </p:cNvPr>
          <p:cNvSpPr/>
          <p:nvPr/>
        </p:nvSpPr>
        <p:spPr>
          <a:xfrm>
            <a:off x="7333564" y="3085194"/>
            <a:ext cx="1811783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ar-SY" sz="1600">
                <a:solidFill>
                  <a:srgbClr val="C00000"/>
                </a:solidFill>
                <a:latin typeface="Times New Roman"/>
                <a:cs typeface="Majidi5"/>
              </a:rPr>
              <a:t>الشَّمْسُ وَالْقَمَرُ بِحُسْبَانٍ</a:t>
            </a:r>
            <a:endParaRPr lang="nb-NO" sz="1600">
              <a:solidFill>
                <a:srgbClr val="C00000"/>
              </a:solidFill>
              <a:latin typeface="Times New Roman"/>
              <a:cs typeface="Majidi5"/>
            </a:endParaRPr>
          </a:p>
          <a:p>
            <a:pPr algn="ctr"/>
            <a:r>
              <a:rPr lang="nb-NO" sz="1200">
                <a:latin typeface="Times New Roman"/>
                <a:cs typeface="Majidi5"/>
              </a:rPr>
              <a:t>(Koranen 55:5) </a:t>
            </a:r>
            <a:endParaRPr lang="nb-NO" sz="1200">
              <a:cs typeface="Majidi5" pitchFamily="2" charset="-78"/>
            </a:endParaRPr>
          </a:p>
          <a:p>
            <a:pPr algn="ctr"/>
            <a:r>
              <a:rPr lang="en-US" sz="1200">
                <a:latin typeface="Times New Roman"/>
                <a:cs typeface="Majidi5"/>
              </a:rPr>
              <a:t>The sun and the moon [move] by precise calculation</a:t>
            </a:r>
            <a:endParaRPr lang="nb-NO" sz="1200">
              <a:latin typeface="Times New Roman"/>
              <a:cs typeface="Majidi5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99E68ECB-A6BC-451E-B258-22AAC5505A0F}"/>
              </a:ext>
            </a:extLst>
          </p:cNvPr>
          <p:cNvSpPr/>
          <p:nvPr/>
        </p:nvSpPr>
        <p:spPr>
          <a:xfrm>
            <a:off x="1581454" y="5298428"/>
            <a:ext cx="2107913" cy="8925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ar-SY" sz="1600">
                <a:solidFill>
                  <a:srgbClr val="C00000"/>
                </a:solidFill>
                <a:latin typeface="Times New Roman"/>
                <a:cs typeface="Majidi5"/>
              </a:rPr>
              <a:t>وَجَعَلَ فِيهَا سِرَاجًا وَقَمَرًا مُّنِيرًا</a:t>
            </a:r>
            <a:endParaRPr lang="nb-NO" sz="1600">
              <a:solidFill>
                <a:srgbClr val="C00000"/>
              </a:solidFill>
              <a:latin typeface="Times New Roman"/>
              <a:cs typeface="Majidi5"/>
            </a:endParaRPr>
          </a:p>
          <a:p>
            <a:pPr algn="ctr"/>
            <a:r>
              <a:rPr lang="nb-NO" sz="1200">
                <a:cs typeface="Majidi5" pitchFamily="2" charset="-78"/>
              </a:rPr>
              <a:t>(Koranen 25:61) </a:t>
            </a:r>
            <a:r>
              <a:rPr lang="en-US" sz="1200">
                <a:cs typeface="Majidi5" pitchFamily="2" charset="-78"/>
              </a:rPr>
              <a:t>and placed therein a [burning] lamp and luminous moon.</a:t>
            </a:r>
            <a:endParaRPr lang="nb-NO" sz="1200">
              <a:cs typeface="Majidi5" pitchFamily="2" charset="-78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FC21E5D3-66EE-45A1-9B45-197830219BEF}"/>
              </a:ext>
            </a:extLst>
          </p:cNvPr>
          <p:cNvSpPr/>
          <p:nvPr/>
        </p:nvSpPr>
        <p:spPr>
          <a:xfrm>
            <a:off x="7658981" y="1969642"/>
            <a:ext cx="1311274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ar-SY" sz="1600">
                <a:solidFill>
                  <a:srgbClr val="C00000"/>
                </a:solidFill>
                <a:latin typeface="Times New Roman"/>
                <a:cs typeface="Majidi5"/>
              </a:rPr>
              <a:t>وَالْقَمَرِ إِذَا اتَّسَقَ</a:t>
            </a:r>
            <a:endParaRPr lang="nb-NO" sz="1600">
              <a:solidFill>
                <a:srgbClr val="C00000"/>
              </a:solidFill>
              <a:latin typeface="Times New Roman"/>
              <a:cs typeface="Majidi5"/>
            </a:endParaRPr>
          </a:p>
          <a:p>
            <a:pPr algn="ctr"/>
            <a:r>
              <a:rPr lang="nb-NO" sz="1200">
                <a:cs typeface="Majidi5" pitchFamily="2" charset="-78"/>
              </a:rPr>
              <a:t>(Koranen 84:18) </a:t>
            </a:r>
            <a:r>
              <a:rPr lang="en-US" sz="1200">
                <a:cs typeface="Majidi5" pitchFamily="2" charset="-78"/>
              </a:rPr>
              <a:t>And [by] the moon when it becomes full</a:t>
            </a:r>
            <a:endParaRPr lang="nb-NO" sz="1200">
              <a:cs typeface="Majidi5" pitchFamily="2" charset="-78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EA1DE425-A22A-4515-B4CB-B709E785ECCC}"/>
              </a:ext>
            </a:extLst>
          </p:cNvPr>
          <p:cNvSpPr/>
          <p:nvPr/>
        </p:nvSpPr>
        <p:spPr>
          <a:xfrm>
            <a:off x="6380288" y="1211525"/>
            <a:ext cx="270266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ar-SY" sz="1600">
                <a:solidFill>
                  <a:srgbClr val="C00000"/>
                </a:solidFill>
                <a:latin typeface="Times New Roman"/>
                <a:cs typeface="Majidi5"/>
              </a:rPr>
              <a:t>وَخَسَفَ الْقَمَرُ ﴿٨﴾ وَجُمِعَ الشَّمْسُ وَالْقَمَرُ</a:t>
            </a:r>
            <a:endParaRPr lang="nb-NO" sz="1600">
              <a:solidFill>
                <a:srgbClr val="C00000"/>
              </a:solidFill>
              <a:latin typeface="Times New Roman"/>
              <a:cs typeface="Majidi5"/>
            </a:endParaRPr>
          </a:p>
          <a:p>
            <a:pPr algn="ctr"/>
            <a:r>
              <a:rPr lang="nb-NO" sz="1200">
                <a:cs typeface="Majidi5" pitchFamily="2" charset="-78"/>
              </a:rPr>
              <a:t>(Koranen 79:9) </a:t>
            </a:r>
            <a:r>
              <a:rPr lang="en-US" sz="1200">
                <a:cs typeface="Majidi5" pitchFamily="2" charset="-78"/>
              </a:rPr>
              <a:t>And the moon darkens, And the sun and the moon are joined,</a:t>
            </a:r>
            <a:endParaRPr lang="nb-NO" sz="1200">
              <a:cs typeface="Majidi5" pitchFamily="2" charset="-78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21C8B8D8-3639-459D-BA1A-6C6A804FBEE9}"/>
              </a:ext>
            </a:extLst>
          </p:cNvPr>
          <p:cNvSpPr/>
          <p:nvPr/>
        </p:nvSpPr>
        <p:spPr>
          <a:xfrm>
            <a:off x="67628" y="2832038"/>
            <a:ext cx="2339788" cy="11387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ar-SY" sz="1600">
                <a:solidFill>
                  <a:srgbClr val="C00000"/>
                </a:solidFill>
                <a:latin typeface="Times New Roman"/>
                <a:cs typeface="Majidi5"/>
              </a:rPr>
              <a:t>وَجَعَلَ الْقَمَرَ فِيهِنَّ نُورًا وَجَعَلَ الشَّمْسَ سِرَاجًا</a:t>
            </a:r>
            <a:r>
              <a:rPr lang="nb-NO" sz="1600">
                <a:solidFill>
                  <a:srgbClr val="C00000"/>
                </a:solidFill>
                <a:latin typeface="Times New Roman"/>
                <a:cs typeface="Majidi5"/>
              </a:rPr>
              <a:t> </a:t>
            </a:r>
            <a:endParaRPr lang="nb-NO" sz="1600">
              <a:solidFill>
                <a:srgbClr val="C00000"/>
              </a:solidFill>
              <a:cs typeface="Majidi5" pitchFamily="2" charset="-78"/>
            </a:endParaRPr>
          </a:p>
          <a:p>
            <a:pPr algn="ctr"/>
            <a:r>
              <a:rPr lang="nb-NO" sz="1200">
                <a:cs typeface="Majidi5" pitchFamily="2" charset="-78"/>
              </a:rPr>
              <a:t>(Koranen 71:16) </a:t>
            </a:r>
            <a:r>
              <a:rPr lang="en-US" sz="1200">
                <a:cs typeface="Majidi5" pitchFamily="2" charset="-78"/>
              </a:rPr>
              <a:t>And made the moon therein a [reflected] light and made the sun a burning lamp?</a:t>
            </a:r>
            <a:endParaRPr lang="nb-NO" sz="1200">
              <a:cs typeface="Majidi5" pitchFamily="2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4" descr="Et bilde som inneholder utendørs, himmel, vann, natur&#10;&#10;Automatisk generert beskrivelse">
            <a:extLst>
              <a:ext uri="{FF2B5EF4-FFF2-40B4-BE49-F238E27FC236}">
                <a16:creationId xmlns:a16="http://schemas.microsoft.com/office/drawing/2014/main" id="{8D3861B8-92AC-417C-9263-30867EEAA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7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A059FA-D477-43A1-8521-CA11E5560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021" y="3869391"/>
            <a:ext cx="5614060" cy="2452687"/>
          </a:xfrm>
        </p:spPr>
        <p:txBody>
          <a:bodyPr anchor="ctr">
            <a:normAutofit/>
          </a:bodyPr>
          <a:lstStyle/>
          <a:p>
            <a:r>
              <a:rPr lang="nb-NO" sz="2000"/>
              <a:t>Start Ramadan ved måneobservasjon og avslutt Ramadan ved måneobservasjon.</a:t>
            </a:r>
          </a:p>
          <a:p>
            <a:r>
              <a:rPr lang="nb-NO" sz="2000"/>
              <a:t>Hvis det er umulig å observere hilal den 29., så skal 30 dager fullføres.</a:t>
            </a:r>
          </a:p>
          <a:p>
            <a:r>
              <a:rPr lang="nb-NO" sz="2000"/>
              <a:t>Derfor er det veldig viktig å ta hensyn til månens synlighet ved bestemmelsen av månedstart.</a:t>
            </a:r>
            <a:endParaRPr lang="nb-NO" sz="1000">
              <a:solidFill>
                <a:srgbClr val="000000"/>
              </a:solidFill>
            </a:endParaRP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9CBA985-31D9-46E4-BFC0-A14CDA17A5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922416"/>
              </p:ext>
            </p:extLst>
          </p:nvPr>
        </p:nvGraphicFramePr>
        <p:xfrm>
          <a:off x="1022379" y="4698320"/>
          <a:ext cx="1459565" cy="1927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Document" r:id="rId4" imgW="1823457" imgH="2400824" progId="Word.Document.8">
                  <p:embed/>
                </p:oleObj>
              </mc:Choice>
              <mc:Fallback>
                <p:oleObj name="Document" r:id="rId4" imgW="1823457" imgH="2400824" progId="Word.Document.8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9CBA985-31D9-46E4-BFC0-A14CDA17A5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79" y="4698320"/>
                        <a:ext cx="1459565" cy="1927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e 8">
            <a:extLst>
              <a:ext uri="{FF2B5EF4-FFF2-40B4-BE49-F238E27FC236}">
                <a16:creationId xmlns:a16="http://schemas.microsoft.com/office/drawing/2014/main" id="{A38EAC74-4243-4C5C-A3D5-32CD1CC1960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7945" y="2026834"/>
            <a:ext cx="1999661" cy="2091109"/>
          </a:xfrm>
          <a:prstGeom prst="rect">
            <a:avLst/>
          </a:prstGeom>
        </p:spPr>
      </p:pic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DC8B3F1A-883A-4B6C-A872-84D183BD74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835">
            <a:off x="2652503" y="1696589"/>
            <a:ext cx="1500493" cy="241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CCFA175-505D-4CB5-BD0B-EDC2CDFF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745298" cy="2735037"/>
          </a:xfrm>
        </p:spPr>
        <p:txBody>
          <a:bodyPr anchor="t">
            <a:noAutofit/>
          </a:bodyPr>
          <a:lstStyle/>
          <a:p>
            <a:r>
              <a:rPr lang="nb-NO" sz="2800"/>
              <a:t>Ifølge Profetens (</a:t>
            </a:r>
            <a:r>
              <a:rPr lang="nb-NO" sz="2800" err="1"/>
              <a:t>saw</a:t>
            </a:r>
            <a:r>
              <a:rPr lang="nb-NO" sz="2800"/>
              <a:t>) sunna, </a:t>
            </a:r>
            <a:br>
              <a:rPr lang="nb-NO" sz="2800"/>
            </a:br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701597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40E570B9-8576-41EA-9379-C2054C006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5" b="14304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189ED1D-74A5-46FD-ABF6-4E175BC9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4542971"/>
            <a:ext cx="4201886" cy="2002971"/>
          </a:xfrm>
        </p:spPr>
        <p:txBody>
          <a:bodyPr>
            <a:noAutofit/>
          </a:bodyPr>
          <a:lstStyle/>
          <a:p>
            <a:pPr lvl="0" algn="l"/>
            <a:r>
              <a:rPr lang="nb-NO" sz="2000"/>
              <a:t>I følge </a:t>
            </a:r>
            <a:r>
              <a:rPr lang="nb-NO" sz="2000" i="1" err="1"/>
              <a:t>Fiqh</a:t>
            </a:r>
            <a:r>
              <a:rPr lang="nb-NO" sz="2000"/>
              <a:t> er det to korrekte måter for start av en islamsk måned: </a:t>
            </a:r>
            <a:br>
              <a:rPr lang="nb-NO" sz="2000"/>
            </a:br>
            <a:r>
              <a:rPr lang="nb-NO" sz="2000"/>
              <a:t>* </a:t>
            </a:r>
            <a:r>
              <a:rPr lang="nb-NO" sz="2000" err="1"/>
              <a:t>Ithad</a:t>
            </a:r>
            <a:r>
              <a:rPr lang="nb-NO" sz="2000"/>
              <a:t>-ul-</a:t>
            </a:r>
            <a:r>
              <a:rPr lang="nb-NO" sz="2000" err="1"/>
              <a:t>Matale</a:t>
            </a:r>
            <a:r>
              <a:rPr lang="nb-NO" sz="2000"/>
              <a:t> (felles horisont) og</a:t>
            </a:r>
            <a:br>
              <a:rPr lang="nb-NO" sz="2000"/>
            </a:br>
            <a:r>
              <a:rPr lang="nb-NO" sz="2000"/>
              <a:t>* </a:t>
            </a:r>
            <a:r>
              <a:rPr lang="nb-NO" sz="2000" err="1"/>
              <a:t>Ikhtilaf</a:t>
            </a:r>
            <a:r>
              <a:rPr lang="nb-NO" sz="2000"/>
              <a:t>-ul-</a:t>
            </a:r>
            <a:r>
              <a:rPr lang="nb-NO" sz="2000" err="1"/>
              <a:t>Matale</a:t>
            </a:r>
            <a:r>
              <a:rPr lang="nb-NO" sz="2000"/>
              <a:t> (eget horisont).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482215-9560-4B4B-913A-AAB70896A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341" y="4732467"/>
            <a:ext cx="4201886" cy="1509935"/>
          </a:xfrm>
        </p:spPr>
        <p:txBody>
          <a:bodyPr anchor="ctr">
            <a:noAutofit/>
          </a:bodyPr>
          <a:lstStyle/>
          <a:p>
            <a:pPr marL="0" lvl="0" indent="0">
              <a:buNone/>
            </a:pPr>
            <a:r>
              <a:rPr lang="nb-NO" sz="2000"/>
              <a:t>Siden beliggenheten og værforholdet i Norge gjør det vanskelig å observere månen lokalt, kan lokal observasjonen gi oss 1-2 dagers forskjell med resten av verden. Derfor er vi enige om å bruke </a:t>
            </a:r>
            <a:r>
              <a:rPr lang="nb-NO" sz="2000" err="1"/>
              <a:t>Ithad</a:t>
            </a:r>
            <a:r>
              <a:rPr lang="nb-NO" sz="2000"/>
              <a:t>-ul-</a:t>
            </a:r>
            <a:r>
              <a:rPr lang="nb-NO" sz="2000" err="1"/>
              <a:t>Matale</a:t>
            </a:r>
            <a:r>
              <a:rPr lang="nb-NO" sz="2000"/>
              <a:t>, dvs. vi bruker hele verden som en horisont.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F68D415-3FC5-4C46-A482-3025C8FFD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24" y="2658883"/>
            <a:ext cx="2160000" cy="216272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51434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DE6F33B-C8C7-400F-93FB-C7B503ED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692" y="472497"/>
            <a:ext cx="4389769" cy="1090538"/>
          </a:xfrm>
        </p:spPr>
        <p:txBody>
          <a:bodyPr>
            <a:noAutofit/>
          </a:bodyPr>
          <a:lstStyle/>
          <a:p>
            <a:r>
              <a:rPr lang="nb-NO" sz="2800"/>
              <a:t>Vi er enige om følgende fire hovedprinsipper</a:t>
            </a:r>
            <a:endParaRPr lang="nb-NO" sz="2800">
              <a:solidFill>
                <a:srgbClr val="000000"/>
              </a:solidFill>
            </a:endParaRP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lassholder for innhold 4" descr="Et bilde som inneholder klær&#10;&#10;Automatisk generert beskrivelse">
            <a:extLst>
              <a:ext uri="{FF2B5EF4-FFF2-40B4-BE49-F238E27FC236}">
                <a16:creationId xmlns:a16="http://schemas.microsoft.com/office/drawing/2014/main" id="{FDF5CD5B-C0BA-4D98-8132-BB1C89E9F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00" r="1" b="1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53EDE5-2752-407C-88D9-1FE95ED83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657" y="1654202"/>
            <a:ext cx="3975857" cy="4666770"/>
          </a:xfrm>
        </p:spPr>
        <p:txBody>
          <a:bodyPr anchor="ctr">
            <a:normAutofit fontScale="5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nb-NO"/>
              <a:t>Dagen i Hijri-kalenderen starter fra maghrib ved mulig hilal-observasjon.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/>
              <a:t>Hilal for ny måned kan ikke observeres rett før eller ved konjunksjonstid. Hilal kan kun observeres minst 14 timer etter konjunksjonstid.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/>
              <a:t>Hilal kan kun observeres når solen går ned under horisont før månen, og månen forblir høyt over horisont en stund, slik at den kan observeres. Månens vinkel skal være minst 8 grader fra solen og være minst 5 grader over horisont, også kalt </a:t>
            </a:r>
            <a:r>
              <a:rPr lang="nb-NO" err="1"/>
              <a:t>Dianet</a:t>
            </a:r>
            <a:r>
              <a:rPr lang="nb-NO"/>
              <a:t>-metoden.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/>
              <a:t>Hilal observert i øst, observeres mer tydeligere vestover.</a:t>
            </a:r>
          </a:p>
          <a:p>
            <a:pPr>
              <a:buFont typeface="+mj-lt"/>
              <a:buAutoNum type="arabicPeriod"/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ABAB91A-68DD-4840-A721-D1EA45E70660}"/>
              </a:ext>
            </a:extLst>
          </p:cNvPr>
          <p:cNvSpPr/>
          <p:nvPr/>
        </p:nvSpPr>
        <p:spPr bwMode="auto">
          <a:xfrm>
            <a:off x="1190171" y="3106058"/>
            <a:ext cx="2990199" cy="63137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Hilal prinsipper</a:t>
            </a:r>
          </a:p>
        </p:txBody>
      </p:sp>
    </p:spTree>
    <p:extLst>
      <p:ext uri="{BB962C8B-B14F-4D97-AF65-F5344CB8AC3E}">
        <p14:creationId xmlns:p14="http://schemas.microsoft.com/office/powerpoint/2010/main" val="932519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C35988-DB30-46F3-B437-EAFA8AF7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185" y="1783959"/>
            <a:ext cx="4629586" cy="2889114"/>
          </a:xfrm>
          <a:prstGeom prst="ellipse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000" err="1">
                <a:solidFill>
                  <a:schemeClr val="tx1"/>
                </a:solidFill>
              </a:rPr>
              <a:t>Åpning</a:t>
            </a: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4000" err="1">
                <a:solidFill>
                  <a:schemeClr val="tx1"/>
                </a:solidFill>
              </a:rPr>
              <a:t>og</a:t>
            </a:r>
            <a:r>
              <a:rPr lang="en-US" sz="4000">
                <a:solidFill>
                  <a:schemeClr val="tx1"/>
                </a:solidFill>
              </a:rPr>
              <a:t>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 err="1">
                <a:solidFill>
                  <a:schemeClr val="tx1"/>
                </a:solidFill>
              </a:rPr>
              <a:t>koranresitasjon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4" descr="Et bilde som inneholder tegning, paraply, klokke&#10;&#10;Automatisk generert beskrivelse">
            <a:extLst>
              <a:ext uri="{FF2B5EF4-FFF2-40B4-BE49-F238E27FC236}">
                <a16:creationId xmlns:a16="http://schemas.microsoft.com/office/drawing/2014/main" id="{A7F069BD-AE46-4789-853F-564DC8C2E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r="17060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86345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C61563-2CDB-4E75-8606-162AA187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Autofit/>
          </a:bodyPr>
          <a:lstStyle/>
          <a:p>
            <a:r>
              <a:rPr lang="nb-NO" sz="2400"/>
              <a:t>For bestemmelse av første dagen i en måned må følgende betingelser være oppfylt:</a:t>
            </a:r>
            <a:br>
              <a:rPr lang="nb-NO" sz="2400"/>
            </a:br>
            <a:endParaRPr lang="nb-NO" sz="1600"/>
          </a:p>
        </p:txBody>
      </p:sp>
      <p:pic>
        <p:nvPicPr>
          <p:cNvPr id="14" name="Plassholder for innhold 10">
            <a:extLst>
              <a:ext uri="{FF2B5EF4-FFF2-40B4-BE49-F238E27FC236}">
                <a16:creationId xmlns:a16="http://schemas.microsoft.com/office/drawing/2014/main" id="{32D6A558-833B-4665-A3C0-AD8132392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0270F1A-2CA3-41E2-B52E-59B32DBAA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836636"/>
          </a:xfrm>
        </p:spPr>
        <p:txBody>
          <a:bodyPr anchor="ctr">
            <a:normAutofit/>
          </a:bodyPr>
          <a:lstStyle/>
          <a:p>
            <a:pPr>
              <a:buFont typeface="+mj-lt"/>
              <a:buAutoNum type="arabicPeriod"/>
            </a:pPr>
            <a:r>
              <a:rPr lang="nb-NO" sz="1600"/>
              <a:t>I Norge følges </a:t>
            </a:r>
            <a:r>
              <a:rPr lang="nb-NO" sz="1600" err="1"/>
              <a:t>Ithad</a:t>
            </a:r>
            <a:r>
              <a:rPr lang="nb-NO" sz="1600"/>
              <a:t>-ul-</a:t>
            </a:r>
            <a:r>
              <a:rPr lang="nb-NO" sz="1600" err="1"/>
              <a:t>Matale</a:t>
            </a:r>
            <a:r>
              <a:rPr lang="nb-NO" sz="1600"/>
              <a:t> hvor hele verden regnes som en horisont. Vi bruker </a:t>
            </a:r>
            <a:r>
              <a:rPr lang="nb-NO" sz="1600" err="1"/>
              <a:t>Shaukat</a:t>
            </a:r>
            <a:r>
              <a:rPr lang="nb-NO" sz="1600"/>
              <a:t> kriteriet og «</a:t>
            </a:r>
            <a:r>
              <a:rPr lang="nb-NO" sz="1600" err="1"/>
              <a:t>visibility</a:t>
            </a:r>
            <a:r>
              <a:rPr lang="nb-NO" sz="1600"/>
              <a:t> </a:t>
            </a:r>
            <a:r>
              <a:rPr lang="nb-NO" sz="1600" err="1"/>
              <a:t>maps</a:t>
            </a:r>
            <a:r>
              <a:rPr lang="nb-NO" sz="1600"/>
              <a:t>» fra «https://moonsighting.com/visibility.html» for å beregne synlighets </a:t>
            </a:r>
            <a:r>
              <a:rPr lang="nb-NO" sz="1600" err="1"/>
              <a:t>parabola</a:t>
            </a:r>
            <a:r>
              <a:rPr lang="nb-NO" sz="1600"/>
              <a:t> for månen. Hvis det er mulig med månens synlighet iht. </a:t>
            </a:r>
            <a:r>
              <a:rPr lang="nb-NO" sz="1600" err="1"/>
              <a:t>parabola</a:t>
            </a:r>
            <a:r>
              <a:rPr lang="nb-NO" sz="1600"/>
              <a:t> og det er en gul strek tilstede (</a:t>
            </a:r>
            <a:r>
              <a:rPr lang="nb-NO" sz="1600" err="1"/>
              <a:t>Dianet</a:t>
            </a:r>
            <a:r>
              <a:rPr lang="nb-NO" sz="1600"/>
              <a:t>-metoden) innen internasjonal datolinje (se bilde), er neste dag første i en måned. (Hvis gul strek nær 180 grader ikke treffer fastlandet, gjelder neste dag). Se 10 års kalender for datoer. </a:t>
            </a:r>
          </a:p>
          <a:p>
            <a:pPr>
              <a:buFont typeface="+mj-lt"/>
              <a:buAutoNum type="arabicPeriod"/>
            </a:pPr>
            <a:r>
              <a:rPr lang="nb-NO" sz="1600"/>
              <a:t>Metoden iverksettes og håndheves av team «En felles Eid i Norge» . Dette teamet velges og jobber  i henhold til definerte retningslinjer.</a:t>
            </a:r>
          </a:p>
        </p:txBody>
      </p:sp>
    </p:spTree>
    <p:extLst>
      <p:ext uri="{BB962C8B-B14F-4D97-AF65-F5344CB8AC3E}">
        <p14:creationId xmlns:p14="http://schemas.microsoft.com/office/powerpoint/2010/main" val="3339394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CC0A8-75E8-4C9C-9288-59981939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88" y="4339687"/>
            <a:ext cx="2318360" cy="231836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r>
              <a:rPr lang="nb-NO" sz="1950">
                <a:solidFill>
                  <a:srgbClr val="FFFFFF"/>
                </a:solidFill>
              </a:rPr>
              <a:t>Forskjell mellom gammel og ny metode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37257C70-6FFA-498D-86CB-55D66616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451" y="4885297"/>
            <a:ext cx="5391149" cy="1594145"/>
          </a:xfrm>
        </p:spPr>
        <p:txBody>
          <a:bodyPr>
            <a:normAutofit lnSpcReduction="10000"/>
          </a:bodyPr>
          <a:lstStyle/>
          <a:p>
            <a:r>
              <a:rPr lang="en-US" sz="2400" err="1"/>
              <a:t>Hovedendringen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metoden</a:t>
            </a:r>
            <a:r>
              <a:rPr lang="en-US" sz="2400"/>
              <a:t> </a:t>
            </a:r>
            <a:r>
              <a:rPr lang="en-US" sz="2400" err="1"/>
              <a:t>er</a:t>
            </a:r>
            <a:r>
              <a:rPr lang="en-US" sz="2400"/>
              <a:t> </a:t>
            </a:r>
            <a:r>
              <a:rPr lang="en-US" sz="2400" err="1"/>
              <a:t>hvilke</a:t>
            </a:r>
            <a:r>
              <a:rPr lang="en-US" sz="2400"/>
              <a:t> </a:t>
            </a:r>
            <a:r>
              <a:rPr lang="en-US" sz="2400" err="1"/>
              <a:t>synlighetsparabola</a:t>
            </a:r>
            <a:r>
              <a:rPr lang="en-US" sz="2400"/>
              <a:t> </a:t>
            </a:r>
            <a:r>
              <a:rPr lang="en-US" sz="2400" err="1"/>
              <a:t>som</a:t>
            </a:r>
            <a:r>
              <a:rPr lang="en-US" sz="2400"/>
              <a:t> </a:t>
            </a:r>
            <a:r>
              <a:rPr lang="en-US" sz="2400" err="1"/>
              <a:t>skal</a:t>
            </a:r>
            <a:r>
              <a:rPr lang="en-US" sz="2400"/>
              <a:t> </a:t>
            </a:r>
            <a:r>
              <a:rPr lang="en-US" sz="2400" err="1"/>
              <a:t>brukes</a:t>
            </a:r>
            <a:endParaRPr lang="en-US" sz="2400"/>
          </a:p>
          <a:p>
            <a:r>
              <a:rPr lang="en-US" sz="2400"/>
              <a:t>Vi </a:t>
            </a:r>
            <a:r>
              <a:rPr lang="en-US" sz="2400" err="1"/>
              <a:t>aksepterer</a:t>
            </a:r>
            <a:r>
              <a:rPr lang="en-US" sz="2400"/>
              <a:t> parabola </a:t>
            </a:r>
            <a:r>
              <a:rPr lang="en-US" sz="2400" err="1"/>
              <a:t>opp</a:t>
            </a:r>
            <a:r>
              <a:rPr lang="en-US" sz="2400"/>
              <a:t> </a:t>
            </a:r>
            <a:r>
              <a:rPr lang="en-US" sz="2400" err="1"/>
              <a:t>til</a:t>
            </a:r>
            <a:r>
              <a:rPr lang="en-US" sz="2400"/>
              <a:t> </a:t>
            </a:r>
            <a:r>
              <a:rPr lang="en-US" sz="2400" err="1"/>
              <a:t>rød</a:t>
            </a:r>
            <a:r>
              <a:rPr lang="en-US" sz="2400"/>
              <a:t> </a:t>
            </a:r>
            <a:r>
              <a:rPr lang="en-US" sz="2400" err="1"/>
              <a:t>kurve</a:t>
            </a:r>
            <a:r>
              <a:rPr lang="en-US" sz="2400"/>
              <a:t>, med start </a:t>
            </a:r>
            <a:r>
              <a:rPr lang="en-US" sz="2400" err="1"/>
              <a:t>fra</a:t>
            </a:r>
            <a:r>
              <a:rPr lang="en-US" sz="2400"/>
              <a:t> gul strek</a:t>
            </a:r>
          </a:p>
          <a:p>
            <a:endParaRPr lang="en-US" sz="24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25C2DDB-5953-484C-8F7E-581265BC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719187"/>
          </a:xfrm>
          <a:prstGeom prst="rect">
            <a:avLst/>
          </a:prstGeom>
        </p:spPr>
      </p:pic>
      <p:sp>
        <p:nvSpPr>
          <p:cNvPr id="8" name="Pil: venstre 7">
            <a:extLst>
              <a:ext uri="{FF2B5EF4-FFF2-40B4-BE49-F238E27FC236}">
                <a16:creationId xmlns:a16="http://schemas.microsoft.com/office/drawing/2014/main" id="{D42B3CC1-F026-4882-AFA3-2379303C77F3}"/>
              </a:ext>
            </a:extLst>
          </p:cNvPr>
          <p:cNvSpPr/>
          <p:nvPr/>
        </p:nvSpPr>
        <p:spPr bwMode="auto">
          <a:xfrm>
            <a:off x="466552" y="1802113"/>
            <a:ext cx="2300513" cy="1197428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Lett synlig med </a:t>
            </a:r>
            <a:r>
              <a:rPr kumimoji="0" lang="nb-NO" sz="1800" b="0" i="0" u="none" strike="noStrike" cap="none" normalizeH="0" baseline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naked</a:t>
            </a:r>
            <a:r>
              <a:rPr kumimoji="0" lang="nb-NO" sz="18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nb-NO" sz="1800" b="0" i="0" u="none" strike="noStrike" cap="none" normalizeH="0" baseline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eye</a:t>
            </a:r>
            <a:endParaRPr kumimoji="0" lang="nb-NO" sz="18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Pil: venstre 19">
            <a:extLst>
              <a:ext uri="{FF2B5EF4-FFF2-40B4-BE49-F238E27FC236}">
                <a16:creationId xmlns:a16="http://schemas.microsoft.com/office/drawing/2014/main" id="{FAE39CDE-0A10-402D-A4E6-DF9C5CD30D1A}"/>
              </a:ext>
            </a:extLst>
          </p:cNvPr>
          <p:cNvSpPr/>
          <p:nvPr/>
        </p:nvSpPr>
        <p:spPr bwMode="auto">
          <a:xfrm>
            <a:off x="4137760" y="2706387"/>
            <a:ext cx="2569018" cy="1197428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b-NO" sz="1800">
                <a:solidFill>
                  <a:srgbClr val="FFFF00"/>
                </a:solidFill>
              </a:rPr>
              <a:t>Synlig med moderne </a:t>
            </a:r>
            <a:r>
              <a:rPr lang="nb-NO" sz="1800" err="1">
                <a:solidFill>
                  <a:srgbClr val="FFFF00"/>
                </a:solidFill>
              </a:rPr>
              <a:t>monitoring</a:t>
            </a:r>
            <a:r>
              <a:rPr lang="nb-NO" sz="1800">
                <a:solidFill>
                  <a:srgbClr val="FFFF00"/>
                </a:solidFill>
              </a:rPr>
              <a:t> </a:t>
            </a:r>
            <a:r>
              <a:rPr lang="nb-NO" sz="1800" err="1">
                <a:solidFill>
                  <a:srgbClr val="FFFF00"/>
                </a:solidFill>
              </a:rPr>
              <a:t>devices</a:t>
            </a:r>
            <a:r>
              <a:rPr kumimoji="0" lang="nb-NO" sz="18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Pil: høyre 9">
            <a:extLst>
              <a:ext uri="{FF2B5EF4-FFF2-40B4-BE49-F238E27FC236}">
                <a16:creationId xmlns:a16="http://schemas.microsoft.com/office/drawing/2014/main" id="{6953FC7A-1C6D-4B4B-9304-4F20A602AB51}"/>
              </a:ext>
            </a:extLst>
          </p:cNvPr>
          <p:cNvSpPr/>
          <p:nvPr/>
        </p:nvSpPr>
        <p:spPr bwMode="auto">
          <a:xfrm rot="977980">
            <a:off x="4879309" y="1637300"/>
            <a:ext cx="1544465" cy="57331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Dianet</a:t>
            </a:r>
            <a:r>
              <a:rPr kumimoji="0" lang="nb-NO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metode</a:t>
            </a:r>
          </a:p>
        </p:txBody>
      </p:sp>
    </p:spTree>
    <p:extLst>
      <p:ext uri="{BB962C8B-B14F-4D97-AF65-F5344CB8AC3E}">
        <p14:creationId xmlns:p14="http://schemas.microsoft.com/office/powerpoint/2010/main" val="1806313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D606025-18B7-4F62-A58D-873445C9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58368"/>
            <a:ext cx="2801023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Dato</a:t>
            </a:r>
            <a:b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iht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ny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metode</a:t>
            </a:r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050133"/>
            <a:ext cx="174721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3968601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438912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58689477-42CC-4E8E-9445-F806CCE9A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440" y="5666"/>
            <a:ext cx="6773703" cy="6487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9" y="3919327"/>
            <a:ext cx="1339762" cy="1217618"/>
          </a:xfrm>
          <a:prstGeom prst="rect">
            <a:avLst/>
          </a:prstGeom>
        </p:spPr>
      </p:pic>
      <p:pic>
        <p:nvPicPr>
          <p:cNvPr id="32" name="Picture 31" descr="Bilderesultater for islamsk råd norge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" y="374854"/>
            <a:ext cx="1349191" cy="12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25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6AD8C211-2BDC-42A5-9E09-736A7CA6B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0315"/>
            <a:ext cx="4572002" cy="235959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440A692-EB32-44F0-8AAD-D85935DE9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16"/>
            <a:ext cx="4572000" cy="2359594"/>
          </a:xfrm>
          <a:prstGeom prst="rect">
            <a:avLst/>
          </a:prstGeom>
        </p:spPr>
      </p:pic>
      <p:sp>
        <p:nvSpPr>
          <p:cNvPr id="10" name="Pil: høyre 9">
            <a:extLst>
              <a:ext uri="{FF2B5EF4-FFF2-40B4-BE49-F238E27FC236}">
                <a16:creationId xmlns:a16="http://schemas.microsoft.com/office/drawing/2014/main" id="{5DB13460-AFC2-4230-9FFA-CC889300800D}"/>
              </a:ext>
            </a:extLst>
          </p:cNvPr>
          <p:cNvSpPr/>
          <p:nvPr/>
        </p:nvSpPr>
        <p:spPr bwMode="auto">
          <a:xfrm flipH="1">
            <a:off x="4816898" y="1440060"/>
            <a:ext cx="3163319" cy="57331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Ikke Mulig synlighet 23.02.2020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2FA98F2-3F0C-4492-AD8D-4E991B202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2291372"/>
            <a:ext cx="4572001" cy="235959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DC3B567-EDDF-449F-94DD-F25E8BD06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372"/>
            <a:ext cx="4572001" cy="2359594"/>
          </a:xfrm>
          <a:prstGeom prst="rect">
            <a:avLst/>
          </a:prstGeom>
        </p:spPr>
      </p:pic>
      <p:sp>
        <p:nvSpPr>
          <p:cNvPr id="7" name="Pil: høyre 6">
            <a:extLst>
              <a:ext uri="{FF2B5EF4-FFF2-40B4-BE49-F238E27FC236}">
                <a16:creationId xmlns:a16="http://schemas.microsoft.com/office/drawing/2014/main" id="{ED4D92DB-F397-4DA1-B6F6-3F24F54DDB9C}"/>
              </a:ext>
            </a:extLst>
          </p:cNvPr>
          <p:cNvSpPr/>
          <p:nvPr/>
        </p:nvSpPr>
        <p:spPr bwMode="auto">
          <a:xfrm flipH="1">
            <a:off x="5897228" y="3558583"/>
            <a:ext cx="2997390" cy="57331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Mulig synlighet 24.03.2020</a:t>
            </a:r>
          </a:p>
        </p:txBody>
      </p:sp>
      <p:pic>
        <p:nvPicPr>
          <p:cNvPr id="15" name="Bilde 14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6F365539-5B9B-4EFD-93EB-0CF6728761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"/>
          <a:stretch/>
        </p:blipFill>
        <p:spPr>
          <a:xfrm>
            <a:off x="4572000" y="4567843"/>
            <a:ext cx="4572000" cy="226105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69E961E2-FD79-461E-B2A7-EDDA9B6E70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176"/>
          <a:stretch/>
        </p:blipFill>
        <p:spPr>
          <a:xfrm>
            <a:off x="0" y="4567841"/>
            <a:ext cx="4572000" cy="2261058"/>
          </a:xfrm>
          <a:prstGeom prst="rect">
            <a:avLst/>
          </a:prstGeom>
        </p:spPr>
      </p:pic>
      <p:sp>
        <p:nvSpPr>
          <p:cNvPr id="17" name="Pil: venstre 16">
            <a:extLst>
              <a:ext uri="{FF2B5EF4-FFF2-40B4-BE49-F238E27FC236}">
                <a16:creationId xmlns:a16="http://schemas.microsoft.com/office/drawing/2014/main" id="{020F0F79-187F-489B-B108-02362BA51FFC}"/>
              </a:ext>
            </a:extLst>
          </p:cNvPr>
          <p:cNvSpPr/>
          <p:nvPr/>
        </p:nvSpPr>
        <p:spPr bwMode="auto">
          <a:xfrm>
            <a:off x="2004407" y="962528"/>
            <a:ext cx="2467840" cy="1197428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Begge metoder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Synlig fra 24.2.2020</a:t>
            </a:r>
          </a:p>
        </p:txBody>
      </p:sp>
      <p:sp>
        <p:nvSpPr>
          <p:cNvPr id="18" name="Pil: venstre 17">
            <a:extLst>
              <a:ext uri="{FF2B5EF4-FFF2-40B4-BE49-F238E27FC236}">
                <a16:creationId xmlns:a16="http://schemas.microsoft.com/office/drawing/2014/main" id="{76E2EEA2-1DEB-4EDE-84D9-C025BEDFDFF4}"/>
              </a:ext>
            </a:extLst>
          </p:cNvPr>
          <p:cNvSpPr/>
          <p:nvPr/>
        </p:nvSpPr>
        <p:spPr bwMode="auto">
          <a:xfrm>
            <a:off x="3173483" y="3288277"/>
            <a:ext cx="2569018" cy="1197428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b-NO" sz="1800">
                <a:solidFill>
                  <a:srgbClr val="FFFF00"/>
                </a:solidFill>
              </a:rPr>
              <a:t>Forskjellige dato for begge metoder</a:t>
            </a:r>
            <a:endParaRPr kumimoji="0" lang="nb-NO" sz="18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" name="Pil: høyre 18">
            <a:extLst>
              <a:ext uri="{FF2B5EF4-FFF2-40B4-BE49-F238E27FC236}">
                <a16:creationId xmlns:a16="http://schemas.microsoft.com/office/drawing/2014/main" id="{7D395C50-3496-4D15-95AA-82A2958C2977}"/>
              </a:ext>
            </a:extLst>
          </p:cNvPr>
          <p:cNvSpPr/>
          <p:nvPr/>
        </p:nvSpPr>
        <p:spPr bwMode="auto">
          <a:xfrm flipH="1">
            <a:off x="6972338" y="5514844"/>
            <a:ext cx="1598084" cy="88595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Mulig synlighet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23.04.2020</a:t>
            </a:r>
          </a:p>
        </p:txBody>
      </p:sp>
      <p:sp>
        <p:nvSpPr>
          <p:cNvPr id="20" name="Pil: venstre 19">
            <a:extLst>
              <a:ext uri="{FF2B5EF4-FFF2-40B4-BE49-F238E27FC236}">
                <a16:creationId xmlns:a16="http://schemas.microsoft.com/office/drawing/2014/main" id="{8CBD137F-D7F8-402F-89FD-6E1FD5AE92B3}"/>
              </a:ext>
            </a:extLst>
          </p:cNvPr>
          <p:cNvSpPr/>
          <p:nvPr/>
        </p:nvSpPr>
        <p:spPr bwMode="auto">
          <a:xfrm>
            <a:off x="4571999" y="5321159"/>
            <a:ext cx="2180703" cy="1197428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Begge metoder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Synlig 23.4.2020</a:t>
            </a:r>
          </a:p>
        </p:txBody>
      </p:sp>
    </p:spTree>
    <p:extLst>
      <p:ext uri="{BB962C8B-B14F-4D97-AF65-F5344CB8AC3E}">
        <p14:creationId xmlns:p14="http://schemas.microsoft.com/office/powerpoint/2010/main" val="2042848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2B010C-ED58-4D26-9798-A0D4F769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58368"/>
            <a:ext cx="305388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Hijrikalenderavtalen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Norge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050133"/>
            <a:ext cx="174721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3968601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438912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AE7897EC-45C3-4FA7-87B3-5FEC625D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1" y="3697437"/>
            <a:ext cx="2160000" cy="216272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8056AB5-63BB-453C-A03B-ABF043817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883" y="7748"/>
            <a:ext cx="5242992" cy="68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98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2B010C-ED58-4D26-9798-A0D4F769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58368"/>
            <a:ext cx="305388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Hijrikalenderavtalen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Norge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050133"/>
            <a:ext cx="174721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3968601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438912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AE7897EC-45C3-4FA7-87B3-5FEC625D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1" y="3697437"/>
            <a:ext cx="2160000" cy="216272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3187D66-7528-4F35-A4F0-50FD7EF8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113" y="8313"/>
            <a:ext cx="526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7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711D5B-DC6A-484D-A6E7-D7F77631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000">
                <a:solidFill>
                  <a:schemeClr val="tx1"/>
                </a:solidFill>
              </a:rPr>
              <a:t>Dua og avslutning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4" descr="Et bilde som inneholder sitter, bygning&#10;&#10;Automatisk generert beskrivelse">
            <a:extLst>
              <a:ext uri="{FF2B5EF4-FFF2-40B4-BE49-F238E27FC236}">
                <a16:creationId xmlns:a16="http://schemas.microsoft.com/office/drawing/2014/main" id="{4931DBD1-CA45-4CBA-9246-8DF0961B5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4359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EBF508-677D-4D5B-AAD1-6E2B6A11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174567"/>
            <a:ext cx="5910793" cy="11745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300"/>
              <a:t>Kort gjennomgang av prosessen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0" name="Plassholder for innhold 3">
            <a:extLst>
              <a:ext uri="{FF2B5EF4-FFF2-40B4-BE49-F238E27FC236}">
                <a16:creationId xmlns:a16="http://schemas.microsoft.com/office/drawing/2014/main" id="{978EA0EC-D595-4A6F-8341-573A5FED1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944" y="1019229"/>
            <a:ext cx="5910793" cy="558303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87EBD35-BB96-4911-9F83-0A2959ADEF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1565" y="2385361"/>
            <a:ext cx="1999661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95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656" y="0"/>
            <a:ext cx="7824687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1206" y="0"/>
            <a:ext cx="7441587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AEBF508-677D-4D5B-AAD1-6E2B6A11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843" y="-185976"/>
            <a:ext cx="6017937" cy="170061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400">
                <a:solidFill>
                  <a:srgbClr val="FFFF00"/>
                </a:solidFill>
              </a:rPr>
              <a:t>Team «En felles Eid i Norge»</a:t>
            </a:r>
            <a:r>
              <a:rPr lang="nb-NO" sz="3400">
                <a:solidFill>
                  <a:srgbClr val="FFFF00"/>
                </a:solidFill>
                <a:cs typeface="Times New Roman"/>
              </a:rPr>
              <a:t/>
            </a:r>
            <a:br>
              <a:rPr lang="nb-NO" sz="3400">
                <a:solidFill>
                  <a:srgbClr val="FFFF00"/>
                </a:solidFill>
                <a:cs typeface="Times New Roman"/>
              </a:rPr>
            </a:br>
            <a:r>
              <a:rPr lang="nb-NO" sz="3400">
                <a:solidFill>
                  <a:srgbClr val="FFFF00"/>
                </a:solidFill>
                <a:ea typeface="+mj-lt"/>
                <a:cs typeface="+mj-lt"/>
              </a:rPr>
              <a:t>2019-2021:</a:t>
            </a:r>
          </a:p>
        </p:txBody>
      </p:sp>
      <p:sp>
        <p:nvSpPr>
          <p:cNvPr id="47" name="Plassholder for innhold 2">
            <a:extLst>
              <a:ext uri="{FF2B5EF4-FFF2-40B4-BE49-F238E27FC236}">
                <a16:creationId xmlns:a16="http://schemas.microsoft.com/office/drawing/2014/main" id="{70C4DC80-10E3-49D3-A30D-344055826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625" y="1123916"/>
            <a:ext cx="4502304" cy="5629565"/>
          </a:xfrm>
        </p:spPr>
        <p:txBody>
          <a:bodyPr anchor="t">
            <a:noAutofit/>
          </a:bodyPr>
          <a:lstStyle/>
          <a:p>
            <a:r>
              <a:rPr lang="nb-NO" sz="2000" dirty="0">
                <a:solidFill>
                  <a:srgbClr val="FFFFFF"/>
                </a:solidFill>
              </a:rPr>
              <a:t>Leder Islamsk Råd Norge: </a:t>
            </a:r>
            <a:endParaRPr lang="nb-NO" dirty="0">
              <a:solidFill>
                <a:srgbClr val="FFFFFF"/>
              </a:solidFill>
              <a:cs typeface="Times New Roman"/>
            </a:endParaRPr>
          </a:p>
          <a:p>
            <a:pPr lvl="1"/>
            <a:r>
              <a:rPr lang="nb-NO" sz="1600" dirty="0"/>
              <a:t>Abdirahman Diriye</a:t>
            </a:r>
            <a:endParaRPr lang="nb-NO" sz="1600" dirty="0"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nb-NO" sz="2000" dirty="0"/>
              <a:t>Leder IRN imamkomitee: </a:t>
            </a:r>
            <a:endParaRPr lang="nb-NO" sz="2000" dirty="0">
              <a:cs typeface="Times New Roman"/>
            </a:endParaRPr>
          </a:p>
          <a:p>
            <a:pPr lvl="1"/>
            <a:r>
              <a:rPr lang="nb-NO" sz="1600" dirty="0"/>
              <a:t>Sh. Zulqarnain Sakandar Madani</a:t>
            </a:r>
            <a:endParaRPr lang="nb-NO" sz="1600" dirty="0"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nb-NO" sz="2000" dirty="0">
                <a:ea typeface="+mn-lt"/>
                <a:cs typeface="+mn-lt"/>
              </a:rPr>
              <a:t>Representant asiatiske moskeer:</a:t>
            </a:r>
          </a:p>
          <a:p>
            <a:pPr lvl="1"/>
            <a:r>
              <a:rPr lang="nb-NO" sz="1600" dirty="0">
                <a:ea typeface="+mn-lt"/>
                <a:cs typeface="+mn-lt"/>
              </a:rPr>
              <a:t>Syed Nehmat Ali Shah</a:t>
            </a:r>
          </a:p>
          <a:p>
            <a:pPr lvl="0">
              <a:lnSpc>
                <a:spcPct val="150000"/>
              </a:lnSpc>
            </a:pPr>
            <a:r>
              <a:rPr lang="nb-NO" sz="2000" dirty="0"/>
              <a:t>Representant arabiske moskeer: </a:t>
            </a:r>
            <a:endParaRPr lang="nb-NO" sz="2000" dirty="0">
              <a:cs typeface="Times New Roman"/>
            </a:endParaRPr>
          </a:p>
          <a:p>
            <a:pPr lvl="1"/>
            <a:r>
              <a:rPr lang="nb-NO" sz="1600" dirty="0"/>
              <a:t>Sh. Kamal Amara </a:t>
            </a:r>
            <a:endParaRPr lang="nb-NO" sz="1600" dirty="0"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nb-NO" sz="2000" dirty="0"/>
              <a:t>Representant </a:t>
            </a:r>
            <a:r>
              <a:rPr lang="nb-NO" sz="1800" dirty="0" smtClean="0"/>
              <a:t>Muslimsk Dialognettverk: </a:t>
            </a:r>
            <a:endParaRPr lang="nb-NO" sz="2000" dirty="0">
              <a:cs typeface="Times New Roman"/>
            </a:endParaRPr>
          </a:p>
          <a:p>
            <a:pPr lvl="1"/>
            <a:r>
              <a:rPr lang="nb-NO" sz="1600" dirty="0"/>
              <a:t>Syed Rizwan Ahmed</a:t>
            </a:r>
            <a:endParaRPr lang="nb-NO" sz="1600" dirty="0"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nb-NO" sz="2000" dirty="0"/>
              <a:t>Representant afrikanske moskeer: </a:t>
            </a:r>
            <a:endParaRPr lang="nb-NO" sz="2000" dirty="0">
              <a:cs typeface="Times New Roman"/>
            </a:endParaRPr>
          </a:p>
          <a:p>
            <a:pPr lvl="1"/>
            <a:r>
              <a:rPr lang="nb-NO" sz="1600" dirty="0"/>
              <a:t>Dr Ali Mohamed Salah</a:t>
            </a:r>
            <a:endParaRPr lang="nb-NO" sz="1600" dirty="0"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nb-NO" sz="2000" dirty="0"/>
              <a:t>Faglig ressurs hijrikalender: </a:t>
            </a:r>
            <a:endParaRPr lang="nb-NO" sz="2000" dirty="0">
              <a:cs typeface="Times New Roman"/>
            </a:endParaRPr>
          </a:p>
          <a:p>
            <a:pPr lvl="1"/>
            <a:r>
              <a:rPr lang="nb-NO" sz="1600" dirty="0"/>
              <a:t>M. Imran Mushtaq</a:t>
            </a:r>
            <a:endParaRPr lang="nb-NO" sz="1600" dirty="0">
              <a:cs typeface="Times New Roman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99E5C620-3BD2-46E9-AA15-02860A51D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724" y="5073275"/>
            <a:ext cx="1438180" cy="14400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" descr="Bilderesultat for dr ali mohamed salah">
            <a:extLst>
              <a:ext uri="{FF2B5EF4-FFF2-40B4-BE49-F238E27FC236}">
                <a16:creationId xmlns:a16="http://schemas.microsoft.com/office/drawing/2014/main" id="{343844EB-F19E-467C-9F6B-BB8C37AF1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5326" r="22779"/>
          <a:stretch/>
        </p:blipFill>
        <p:spPr bwMode="auto">
          <a:xfrm>
            <a:off x="7454904" y="3558428"/>
            <a:ext cx="1440000" cy="14400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B1EA5EC-35B7-4EFC-8305-EF4763531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53" y="3615129"/>
            <a:ext cx="1438781" cy="143878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35E0039-C6C9-4BDB-AA3B-C0DC6326A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123" y="531174"/>
            <a:ext cx="1438781" cy="143878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73EA2B0E-CE5A-48FF-9B2E-2A126F9B6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456123" y="2044801"/>
            <a:ext cx="1438781" cy="143878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CB26553-BA78-42B6-99FC-F7DF5426D3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42" t="8145" r="22898" b="47844"/>
          <a:stretch/>
        </p:blipFill>
        <p:spPr>
          <a:xfrm>
            <a:off x="258453" y="2077003"/>
            <a:ext cx="1440000" cy="14400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Bilde 5" descr="Et bilde som inneholder person, innendørs, mann, ser&#10;&#10;Automatisk generert beskrivelse">
            <a:extLst>
              <a:ext uri="{FF2B5EF4-FFF2-40B4-BE49-F238E27FC236}">
                <a16:creationId xmlns:a16="http://schemas.microsoft.com/office/drawing/2014/main" id="{809A42E5-ACE1-4D75-A1E3-AAD8C3CA09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-5607" r="43636" b="-119"/>
          <a:stretch/>
        </p:blipFill>
        <p:spPr>
          <a:xfrm rot="5400000">
            <a:off x="256760" y="537184"/>
            <a:ext cx="1443387" cy="14400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6EAA9ECD-E4B0-4329-B308-EB13D3200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53" y="5152035"/>
            <a:ext cx="1440000" cy="14400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9775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C7FAA397-F1F7-4DA0-A6C3-C6FA20583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93474"/>
              </p:ext>
            </p:extLst>
          </p:nvPr>
        </p:nvGraphicFramePr>
        <p:xfrm>
          <a:off x="691799" y="1711883"/>
          <a:ext cx="8127999" cy="492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9676253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706532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85927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Moskeer med etnisk bakgrunn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Antall som er med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Avventer svar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4597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Somalisk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34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911895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000" kern="1200">
                          <a:effectLst/>
                        </a:rPr>
                        <a:t>Pakistansk</a:t>
                      </a:r>
                      <a:endParaRPr lang="nb-NO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000" kern="1200">
                          <a:effectLst/>
                        </a:rPr>
                        <a:t>32</a:t>
                      </a:r>
                      <a:endParaRPr lang="nb-NO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>
                          <a:effectLst/>
                        </a:rPr>
                        <a:t>4</a:t>
                      </a:r>
                      <a:endParaRPr lang="nb-NO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5522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000" kern="1200">
                          <a:effectLst/>
                        </a:rPr>
                        <a:t>Arabisk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>
                          <a:effectLst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nb-NO" sz="2000" kern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5704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000" kern="1200">
                          <a:effectLst/>
                        </a:rPr>
                        <a:t>Bosnisk</a:t>
                      </a:r>
                      <a:endParaRPr lang="nb-NO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000" kern="1200">
                          <a:effectLst/>
                        </a:rPr>
                        <a:t>14</a:t>
                      </a:r>
                      <a:endParaRPr lang="nb-NO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5170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000" kern="1200">
                          <a:effectLst/>
                        </a:rPr>
                        <a:t>Tyrkisk</a:t>
                      </a:r>
                      <a:endParaRPr lang="nb-NO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>
                          <a:effectLst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nb-NO" sz="2000" kern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46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Afghansk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3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323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Gambisk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2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2212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000" kern="1200">
                          <a:effectLst/>
                        </a:rPr>
                        <a:t>Afghansk</a:t>
                      </a:r>
                      <a:endParaRPr lang="nb-NO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3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901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Kurdisk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1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768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 err="1">
                          <a:effectLst/>
                        </a:rPr>
                        <a:t>Shia</a:t>
                      </a:r>
                      <a:endParaRPr lang="nb-NO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3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6919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b="1" kern="1200">
                          <a:solidFill>
                            <a:srgbClr val="C00000"/>
                          </a:solidFill>
                          <a:effectLst/>
                        </a:rPr>
                        <a:t>Totalt</a:t>
                      </a:r>
                      <a:endParaRPr lang="nb-NO" b="1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b="1" kern="1200">
                          <a:solidFill>
                            <a:srgbClr val="C00000"/>
                          </a:solidFill>
                          <a:effectLst/>
                        </a:rPr>
                        <a:t>122</a:t>
                      </a:r>
                      <a:endParaRPr lang="nb-NO" b="1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b="1" kern="120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nb-NO" b="1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1040194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000" kern="1200">
                          <a:effectLst/>
                        </a:rPr>
                        <a:t>Andre byer kommer i tillegg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07948"/>
                  </a:ext>
                </a:extLst>
              </a:tr>
            </a:tbl>
          </a:graphicData>
        </a:graphic>
      </p:graphicFrame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9E4F1036-1AA1-4378-B47B-E3BB38EAACD9}"/>
              </a:ext>
            </a:extLst>
          </p:cNvPr>
          <p:cNvSpPr/>
          <p:nvPr/>
        </p:nvSpPr>
        <p:spPr bwMode="auto">
          <a:xfrm>
            <a:off x="771955" y="685800"/>
            <a:ext cx="8025123" cy="90291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b-NO" b="1">
                <a:latin typeface="Times New Roman"/>
                <a:cs typeface="Times New Roman"/>
              </a:rPr>
              <a:t>Moskeer som er med i felles avtale  </a:t>
            </a:r>
            <a:endParaRPr lang="nb-NO">
              <a:latin typeface="Times New Roman"/>
            </a:endParaRPr>
          </a:p>
          <a:p>
            <a:pPr algn="ctr"/>
            <a:r>
              <a:rPr lang="nb-NO" b="1">
                <a:latin typeface="Times New Roman"/>
                <a:cs typeface="Times New Roman"/>
              </a:rPr>
              <a:t>En felles Eid i Norge</a:t>
            </a:r>
            <a:endParaRPr lang="nb-NO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5285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BE107B4-C9A0-45B5-BBD6-630F3207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44" y="2121085"/>
            <a:ext cx="5007769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Video </a:t>
            </a:r>
            <a:r>
              <a:rPr lang="en-US" sz="4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</a:t>
            </a:r>
            <a:r>
              <a:rPr lang="en-US" sz="4000">
                <a:solidFill>
                  <a:srgbClr val="FFFFFF"/>
                </a:solidFill>
              </a:rPr>
              <a:t>.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Kamal Amara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 Ali Mohamed Salah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06C1BF-7E17-4983-9038-7496ABC2B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276" y="4315788"/>
            <a:ext cx="7082444" cy="68207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Oppmuntring</a:t>
            </a:r>
            <a:r>
              <a:rPr lang="en-US" sz="2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om</a:t>
            </a:r>
            <a:r>
              <a:rPr lang="en-US" sz="2800">
                <a:solidFill>
                  <a:schemeClr val="bg1"/>
                </a:solidFill>
              </a:rPr>
              <a:t> </a:t>
            </a:r>
            <a:endParaRPr lang="en-US" sz="2800" kern="120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fellesskapet</a:t>
            </a:r>
            <a:r>
              <a:rPr lang="en-US" sz="2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på</a:t>
            </a:r>
            <a:r>
              <a:rPr lang="en-US" sz="2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tvers</a:t>
            </a:r>
            <a:endParaRPr lang="en-US" sz="2800" kern="1200">
              <a:solidFill>
                <a:schemeClr val="bg1"/>
              </a:solidFill>
              <a:latin typeface="+mn-lt"/>
              <a:cs typeface="Times New Roman"/>
            </a:endParaRPr>
          </a:p>
        </p:txBody>
      </p:sp>
      <p:pic>
        <p:nvPicPr>
          <p:cNvPr id="5" name="Bilde 4" descr="Et bilde som inneholder mann, ligger, liggende, katt&#10;&#10;Automatisk generert beskrivelse">
            <a:hlinkClick r:id="rId3"/>
            <a:extLst>
              <a:ext uri="{FF2B5EF4-FFF2-40B4-BE49-F238E27FC236}">
                <a16:creationId xmlns:a16="http://schemas.microsoft.com/office/drawing/2014/main" id="{6532590D-BF48-4E50-BEE5-11478FC1FD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25231" r="30639"/>
          <a:stretch/>
        </p:blipFill>
        <p:spPr>
          <a:xfrm rot="5400000">
            <a:off x="-456668" y="797365"/>
            <a:ext cx="3742646" cy="2492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Bilderesultat for ali mohamed salah">
            <a:hlinkClick r:id="rId5"/>
            <a:extLst>
              <a:ext uri="{FF2B5EF4-FFF2-40B4-BE49-F238E27FC236}">
                <a16:creationId xmlns:a16="http://schemas.microsoft.com/office/drawing/2014/main" id="{72949FF2-69CA-488A-BFCD-C9DE18FFB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r="17418"/>
          <a:stretch/>
        </p:blipFill>
        <p:spPr bwMode="auto">
          <a:xfrm>
            <a:off x="5881567" y="330797"/>
            <a:ext cx="2899773" cy="3002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0200125-KamalAmara-Motivasjon">
            <a:hlinkClick r:id="" action="ppaction://media"/>
            <a:extLst>
              <a:ext uri="{FF2B5EF4-FFF2-40B4-BE49-F238E27FC236}">
                <a16:creationId xmlns:a16="http://schemas.microsoft.com/office/drawing/2014/main" id="{BAD9A770-4007-42FA-829A-7FAFCB971C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58" y="493221"/>
            <a:ext cx="8424000" cy="4738500"/>
          </a:xfrm>
        </p:spPr>
      </p:pic>
    </p:spTree>
    <p:extLst>
      <p:ext uri="{BB962C8B-B14F-4D97-AF65-F5344CB8AC3E}">
        <p14:creationId xmlns:p14="http://schemas.microsoft.com/office/powerpoint/2010/main" val="39542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0"/>
    </mc:Choice>
    <mc:Fallback xmlns="">
      <p:transition spd="slow" advClick="0" advTm="1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20200125-DrAliMohamedSalah">
            <a:hlinkClick r:id="" action="ppaction://media"/>
            <a:extLst>
              <a:ext uri="{FF2B5EF4-FFF2-40B4-BE49-F238E27FC236}">
                <a16:creationId xmlns:a16="http://schemas.microsoft.com/office/drawing/2014/main" id="{2304A896-E0EA-4FF2-8EB0-0CA2DC548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1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2B010C-ED58-4D26-9798-A0D4F769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58368"/>
            <a:ext cx="2966270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Sharia </a:t>
            </a: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delen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4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arbeidet</a:t>
            </a:r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050133"/>
            <a:ext cx="174721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3968601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438912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AE7897EC-45C3-4FA7-87B3-5FEC625D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1" y="3697437"/>
            <a:ext cx="2160000" cy="216272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Plassholder for innhold 5">
            <a:extLst>
              <a:ext uri="{FF2B5EF4-FFF2-40B4-BE49-F238E27FC236}">
                <a16:creationId xmlns:a16="http://schemas.microsoft.com/office/drawing/2014/main" id="{B99F061F-88DD-478B-B426-38659A7E1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27" y="276259"/>
            <a:ext cx="8522532" cy="4114800"/>
          </a:xfrm>
        </p:spPr>
        <p:txBody>
          <a:bodyPr/>
          <a:lstStyle/>
          <a:p>
            <a:r>
              <a:rPr lang="nb-NO" sz="180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https://www.e-cfr.org/statement-re-commencement-ramadan-shauwal-1439hj-2018/</a:t>
            </a:r>
            <a:endParaRPr lang="nb-NO" sz="1800"/>
          </a:p>
          <a:p>
            <a:r>
              <a:rPr lang="nb-NO" sz="180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http://takvim.diyanet.gov.tr/tr-TR</a:t>
            </a:r>
            <a:endParaRPr lang="nb-NO" sz="1800"/>
          </a:p>
          <a:p>
            <a:r>
              <a:rPr lang="nb-NO" sz="180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https://moonsighting.com/visibility.html</a:t>
            </a:r>
            <a:endParaRPr lang="nb-NO" sz="1800"/>
          </a:p>
          <a:p>
            <a:endParaRPr lang="nb-NO" sz="1800"/>
          </a:p>
          <a:p>
            <a:endParaRPr lang="nb-NO" sz="18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49143A6-9465-4EBC-B739-6F67D8DF5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121" y="2850795"/>
            <a:ext cx="3448560" cy="351374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492DDBB-CC51-4587-8F61-9AC804DAF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0022" y="913852"/>
            <a:ext cx="3630245" cy="180648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9B92875-3285-4E5F-AD92-FB2F77E8D4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616" y="2822537"/>
            <a:ext cx="2742825" cy="38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77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933</Words>
  <Application>Microsoft Office PowerPoint</Application>
  <PresentationFormat>On-screen Show (4:3)</PresentationFormat>
  <Paragraphs>142</Paragraphs>
  <Slides>26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Majidi5</vt:lpstr>
      <vt:lpstr>Times New Roman</vt:lpstr>
      <vt:lpstr>Office-tema</vt:lpstr>
      <vt:lpstr>Document</vt:lpstr>
      <vt:lpstr>Hijrikalender avtalen i  Norge</vt:lpstr>
      <vt:lpstr>Åpning og  koranresitasjon</vt:lpstr>
      <vt:lpstr>Kort gjennomgang av prosessen</vt:lpstr>
      <vt:lpstr>Team «En felles Eid i Norge» 2019-2021:</vt:lpstr>
      <vt:lpstr>PowerPoint Presentation</vt:lpstr>
      <vt:lpstr>Video fra  Sh. Kamal Amara og  Dr Ali Mohamed Salah</vt:lpstr>
      <vt:lpstr>PowerPoint Presentation</vt:lpstr>
      <vt:lpstr>PowerPoint Presentation</vt:lpstr>
      <vt:lpstr>Sharia delen av arbeidet</vt:lpstr>
      <vt:lpstr>Sharia bakgrunn - Kort oppsummert</vt:lpstr>
      <vt:lpstr>Sharia bakgrunn - Kort oppsummert</vt:lpstr>
      <vt:lpstr>Sharia bakgrunn - Kort oppsummert</vt:lpstr>
      <vt:lpstr>Sharia bakgrunn - Kort oppsummert</vt:lpstr>
      <vt:lpstr>Gjennomgang av hijrikalenderavtalen</vt:lpstr>
      <vt:lpstr>Koranen stadfester klart og tydelig eksistens av solens og månens baner, og referanse til deres bevegelse i rommet med deres egen fart.</vt:lpstr>
      <vt:lpstr>PowerPoint Presentation</vt:lpstr>
      <vt:lpstr>Ifølge Profetens (saw) sunna,  </vt:lpstr>
      <vt:lpstr>I følge Fiqh er det to korrekte måter for start av en islamsk måned:  * Ithad-ul-Matale (felles horisont) og * Ikhtilaf-ul-Matale (eget horisont). </vt:lpstr>
      <vt:lpstr>Vi er enige om følgende fire hovedprinsipper</vt:lpstr>
      <vt:lpstr>For bestemmelse av første dagen i en måned må følgende betingelser være oppfylt: </vt:lpstr>
      <vt:lpstr>Forskjell mellom gammel og ny metode</vt:lpstr>
      <vt:lpstr>Dato iht. ny metode</vt:lpstr>
      <vt:lpstr>PowerPoint Presentation</vt:lpstr>
      <vt:lpstr>Hijrikalenderavtalen i Norge</vt:lpstr>
      <vt:lpstr>Hijrikalenderavtalen i Norge</vt:lpstr>
      <vt:lpstr>Dua og avslutning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Hijrikalender avtalen i  Norge</dc:title>
  <dc:creator>Imran Mushtaq</dc:creator>
  <cp:lastModifiedBy>1234rayyan@gmail.com</cp:lastModifiedBy>
  <cp:revision>5</cp:revision>
  <dcterms:created xsi:type="dcterms:W3CDTF">2020-01-24T22:47:53Z</dcterms:created>
  <dcterms:modified xsi:type="dcterms:W3CDTF">2020-02-09T18:49:30Z</dcterms:modified>
</cp:coreProperties>
</file>